
<file path=[Content_Types].xml><?xml version="1.0" encoding="utf-8"?>
<Types xmlns="http://schemas.openxmlformats.org/package/2006/content-types">
  <Default Extension="xml" ContentType="application/vnd.openxmlformats-officedocument.extended-properties+xml"/>
  <Default Extension="fntdata" ContentType="application/x-fontdata"/>
  <Default Extension="png" ContentType="image/png"/>
  <Default Extension="jpg" ContentType="image/jpeg"/>
  <Default Extension="rels" ContentType="application/vnd.openxmlformats-package.relationships+xml"/>
  <Override PartName="/docProps/core.xml" ContentType="application/vnd.openxmlformats-package.core-properties+xml"/>
  <Override PartName="/ppt/presentation.xml" ContentType="application/vnd.openxmlformats-officedocument.presentationml.presentation.main+xml"/>
  <Override PartName="/ppt/slides/slide7.xml" ContentType="application/vnd.openxmlformats-officedocument.presentationml.slide+xml"/>
  <Override PartName="/ppt/notesSlides/notesSlide7.xml" ContentType="application/vnd.openxmlformats-officedocument.presentationml.notesSlide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slideLayouts/slideLayout2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3.xml" ContentType="application/vnd.openxmlformats-officedocument.presentationml.slideLayout+xml"/>
  <Override PartName="/ppt/theme/theme1.xml" ContentType="application/vnd.openxmlformats-officedocument.theme+xml"/>
  <Override PartName="/ppt/slideLayouts/slideLayout1.xml" ContentType="application/vnd.openxmlformats-officedocument.presentationml.slideLayout+xml"/>
  <Override PartName="/ppt/slides/slide12.xml" ContentType="application/vnd.openxmlformats-officedocument.presentationml.slide+xml"/>
  <Override PartName="/ppt/notesSlides/notesSlide12.xml" ContentType="application/vnd.openxmlformats-officedocument.presentationml.notesSlide+xml"/>
  <Override PartName="/ppt/slides/slide2.xml" ContentType="application/vnd.openxmlformats-officedocument.presentationml.slide+xml"/>
  <Override PartName="/ppt/notesSlides/notesSlide2.xml" ContentType="application/vnd.openxmlformats-officedocument.presentationml.notesSlide+xml"/>
  <Override PartName="/ppt/viewProps.xml" ContentType="application/vnd.openxmlformats-officedocument.presentationml.viewProps+xml"/>
  <Override PartName="/ppt/slides/slide6.xml" ContentType="application/vnd.openxmlformats-officedocument.presentationml.slide+xml"/>
  <Override PartName="/ppt/notesSlides/notesSlide6.xml" ContentType="application/vnd.openxmlformats-officedocument.presentationml.notesSlide+xml"/>
  <Override PartName="/ppt/slides/slide11.xml" ContentType="application/vnd.openxmlformats-officedocument.presentationml.slide+xml"/>
  <Override PartName="/ppt/notesSlides/notesSlide11.xml" ContentType="application/vnd.openxmlformats-officedocument.presentationml.notesSlide+xml"/>
  <Override PartName="/ppt/slides/slide1.xml" ContentType="application/vnd.openxmlformats-officedocument.presentationml.slide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slides/slide5.xml" ContentType="application/vnd.openxmlformats-officedocument.presentationml.slide+xml"/>
  <Override PartName="/ppt/notesSlides/notesSlide5.xml" ContentType="application/vnd.openxmlformats-officedocument.presentationml.notesSlide+xml"/>
  <Override PartName="/ppt/slides/slide10.xml" ContentType="application/vnd.openxmlformats-officedocument.presentationml.slide+xml"/>
  <Override PartName="/ppt/notesSlides/notesSlide10.xml" ContentType="application/vnd.openxmlformats-officedocument.presentationml.notesSlide+xml"/>
  <Override PartName="/ppt/slides/slide4.xml" ContentType="application/vnd.openxmlformats-officedocument.presentationml.slide+xml"/>
  <Override PartName="/ppt/notesSlides/notesSlide4.xml" ContentType="application/vnd.openxmlformats-officedocument.presentationml.notesSlide+xml"/>
  <Override PartName="/ppt/tableStyles.xml" ContentType="application/vnd.openxmlformats-officedocument.presentationml.tableStyles+xml"/>
  <Override PartName="/ppt/slides/slide9.xml" ContentType="application/vnd.openxmlformats-officedocument.presentationml.slide+xml"/>
  <Override PartName="/ppt/notesSlides/notesSlide9.xml" ContentType="application/vnd.openxmlformats-officedocument.presentationml.notesSlide+xml"/>
  <Override PartName="/ppt/slides/slide3.xml" ContentType="application/vnd.openxmlformats-officedocument.presentationml.slide+xml"/>
  <Override PartName="/ppt/notesSlides/notesSlide3.xml" ContentType="application/vnd.openxmlformats-officedocument.presentationml.notesSlide+xml"/>
  <Override PartName="/ppt/slides/slide8.xml" ContentType="application/vnd.openxmlformats-officedocument.presentationml.slide+xml"/>
  <Override PartName="/ppt/notesSlides/notesSlide8.xml" ContentType="application/vnd.openxmlformats-officedocument.presentationml.notesSlide+xml"/>
  <Override PartName="/ppt/slides/slide13.xml" ContentType="application/vnd.openxmlformats-officedocument.presentationml.slide+xml"/>
  <Override PartName="/ppt/notesSlides/notesSlide13.xml" ContentType="application/vnd.openxmlformats-officedocument.presentationml.notesSlide+xml"/>
</Types>
</file>

<file path=_rels/.rels>&#65279;<?xml version="1.0" encoding="utf-8"?><Relationships xmlns="http://schemas.openxmlformats.org/package/2006/relationships"><Relationship Type="http://schemas.openxmlformats.org/officeDocument/2006/relationships/extended-properties" Target="/docProps/app.xml" Id="rId3" /><Relationship Type="http://schemas.openxmlformats.org/package/2006/relationships/metadata/core-properties" Target="/docProps/core.xml" Id="rId2" /><Relationship Type="http://schemas.openxmlformats.org/officeDocument/2006/relationships/officeDocument" Target="/ppt/presentation.xml" Id="rId1" /></Relationships>
</file>

<file path=ppt/presentation.xml><?xml version="1.0" encoding="utf-8"?>
<p:presentation xmlns:p15="http://schemas.microsoft.com/office/powerpoint/2012/main"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5"/>
  </p:notesMasterIdLst>
  <p:sldIdLst>
    <p:sldId id="256" r:id="rId2"/>
    <p:sldId id="257" r:id="rId3"/>
    <p:sldId id="260" r:id="rId4"/>
    <p:sldId id="262" r:id="rId5"/>
    <p:sldId id="271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</p:sldIdLst>
  <p:sldSz cx="9144000" cy="6858000" type="screen4x3"/>
  <p:notesSz cx="6858000" cy="9144000"/>
  <p:embeddedFontLst>
    <p:embeddedFont>
      <p:font typeface="Helvetica Neue" panose="02000503000000020004" pitchFamily="2" charset="0"/>
      <p:regular r:id="rId16"/>
      <p:bold r:id="rId17"/>
      <p:italic r:id="rId18"/>
      <p:boldItalic r:id="rId1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BDF52A8-93E7-45E0-8C36-48A8B29C82DA}">
  <a:tblStyle styleId="{BBDF52A8-93E7-45E0-8C36-48A8B29C82DA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CF4"/>
          </a:solidFill>
        </a:fill>
      </a:tcStyle>
    </a:wholeTbl>
    <a:band1H>
      <a:tcTxStyle/>
      <a:tcStyle>
        <a:tcBdr/>
        <a:fill>
          <a:solidFill>
            <a:srgbClr val="CFD7E7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FD7E7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67"/>
    <p:restoredTop sz="94694"/>
  </p:normalViewPr>
  <p:slideViewPr>
    <p:cSldViewPr snapToGrid="0">
      <p:cViewPr varScale="1">
        <p:scale>
          <a:sx n="121" d="100"/>
          <a:sy n="121" d="100"/>
        </p:scale>
        <p:origin x="1152" y="17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&#65279;<?xml version="1.0" encoding="utf-8"?><Relationships xmlns="http://schemas.openxmlformats.org/package/2006/relationships"><Relationship Type="http://schemas.openxmlformats.org/officeDocument/2006/relationships/slide" Target="/ppt/slides/slide7.xml" Id="rId8" /><Relationship Type="http://schemas.openxmlformats.org/officeDocument/2006/relationships/slide" Target="/ppt/slides/slide12.xml" Id="rId13" /><Relationship Type="http://schemas.openxmlformats.org/officeDocument/2006/relationships/font" Target="/ppt/fonts/font3.fntdata" Id="rId18" /><Relationship Type="http://schemas.openxmlformats.org/officeDocument/2006/relationships/slide" Target="/ppt/slides/slide2.xml" Id="rId3" /><Relationship Type="http://schemas.openxmlformats.org/officeDocument/2006/relationships/viewProps" Target="/ppt/viewProps.xml" Id="rId21" /><Relationship Type="http://schemas.openxmlformats.org/officeDocument/2006/relationships/slide" Target="/ppt/slides/slide6.xml" Id="rId7" /><Relationship Type="http://schemas.openxmlformats.org/officeDocument/2006/relationships/slide" Target="/ppt/slides/slide11.xml" Id="rId12" /><Relationship Type="http://schemas.openxmlformats.org/officeDocument/2006/relationships/font" Target="/ppt/fonts/font2.fntdata" Id="rId17" /><Relationship Type="http://schemas.openxmlformats.org/officeDocument/2006/relationships/slide" Target="/ppt/slides/slide1.xml" Id="rId2" /><Relationship Type="http://schemas.openxmlformats.org/officeDocument/2006/relationships/font" Target="/ppt/fonts/font1.fntdata" Id="rId16" /><Relationship Type="http://schemas.openxmlformats.org/officeDocument/2006/relationships/presProps" Target="/ppt/presProps.xml" Id="rId20" /><Relationship Type="http://schemas.openxmlformats.org/officeDocument/2006/relationships/slideMaster" Target="/ppt/slideMasters/slideMaster1.xml" Id="rId1" /><Relationship Type="http://schemas.openxmlformats.org/officeDocument/2006/relationships/slide" Target="/ppt/slides/slide5.xml" Id="rId6" /><Relationship Type="http://schemas.openxmlformats.org/officeDocument/2006/relationships/slide" Target="/ppt/slides/slide10.xml" Id="rId11" /><Relationship Type="http://schemas.openxmlformats.org/officeDocument/2006/relationships/slide" Target="/ppt/slides/slide4.xml" Id="rId5" /><Relationship Type="http://schemas.openxmlformats.org/officeDocument/2006/relationships/notesMaster" Target="/ppt/notesMasters/notesMaster1.xml" Id="rId15" /><Relationship Type="http://schemas.openxmlformats.org/officeDocument/2006/relationships/tableStyles" Target="/ppt/tableStyles.xml" Id="rId23" /><Relationship Type="http://schemas.openxmlformats.org/officeDocument/2006/relationships/slide" Target="/ppt/slides/slide9.xml" Id="rId10" /><Relationship Type="http://schemas.openxmlformats.org/officeDocument/2006/relationships/font" Target="/ppt/fonts/font4.fntdata" Id="rId19" /><Relationship Type="http://schemas.openxmlformats.org/officeDocument/2006/relationships/slide" Target="/ppt/slides/slide3.xml" Id="rId4" /><Relationship Type="http://schemas.openxmlformats.org/officeDocument/2006/relationships/slide" Target="/ppt/slides/slide8.xml" Id="rId9" /><Relationship Type="http://schemas.openxmlformats.org/officeDocument/2006/relationships/slide" Target="/ppt/slides/slide13.xml" Id="rId14" /><Relationship Type="http://schemas.openxmlformats.org/officeDocument/2006/relationships/theme" Target="/ppt/theme/theme1.xml" Id="rId22" /></Relationships>
</file>

<file path=ppt/notesMasters/_rels/notesMaster1.xml.rels>&#65279;<?xml version="1.0" encoding="utf-8"?><Relationships xmlns="http://schemas.openxmlformats.org/package/2006/relationships"><Relationship Type="http://schemas.openxmlformats.org/officeDocument/2006/relationships/theme" Target="/ppt/theme/theme2.xml" Id="rId1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&#65279;<?xml version="1.0" encoding="utf-8"?><Relationships xmlns="http://schemas.openxmlformats.org/package/2006/relationships"><Relationship Type="http://schemas.openxmlformats.org/officeDocument/2006/relationships/slide" Target="/ppt/slides/slide1.xml" Id="rId2" /><Relationship Type="http://schemas.openxmlformats.org/officeDocument/2006/relationships/notesMaster" Target="/ppt/notesMasters/notesMaster1.xml" Id="rId1" /></Relationships>
</file>

<file path=ppt/notesSlides/_rels/notesSlide10.xml.rels>&#65279;<?xml version="1.0" encoding="utf-8"?><Relationships xmlns="http://schemas.openxmlformats.org/package/2006/relationships"><Relationship Type="http://schemas.openxmlformats.org/officeDocument/2006/relationships/slide" Target="/ppt/slides/slide10.xml" Id="rId2" /><Relationship Type="http://schemas.openxmlformats.org/officeDocument/2006/relationships/notesMaster" Target="/ppt/notesMasters/notesMaster1.xml" Id="rId1" /></Relationships>
</file>

<file path=ppt/notesSlides/_rels/notesSlide11.xml.rels>&#65279;<?xml version="1.0" encoding="utf-8"?><Relationships xmlns="http://schemas.openxmlformats.org/package/2006/relationships"><Relationship Type="http://schemas.openxmlformats.org/officeDocument/2006/relationships/slide" Target="/ppt/slides/slide11.xml" Id="rId2" /><Relationship Type="http://schemas.openxmlformats.org/officeDocument/2006/relationships/notesMaster" Target="/ppt/notesMasters/notesMaster1.xml" Id="rId1" /></Relationships>
</file>

<file path=ppt/notesSlides/_rels/notesSlide12.xml.rels>&#65279;<?xml version="1.0" encoding="utf-8"?><Relationships xmlns="http://schemas.openxmlformats.org/package/2006/relationships"><Relationship Type="http://schemas.openxmlformats.org/officeDocument/2006/relationships/slide" Target="/ppt/slides/slide12.xml" Id="rId2" /><Relationship Type="http://schemas.openxmlformats.org/officeDocument/2006/relationships/notesMaster" Target="/ppt/notesMasters/notesMaster1.xml" Id="rId1" /></Relationships>
</file>

<file path=ppt/notesSlides/_rels/notesSlide13.xml.rels>&#65279;<?xml version="1.0" encoding="utf-8"?><Relationships xmlns="http://schemas.openxmlformats.org/package/2006/relationships"><Relationship Type="http://schemas.openxmlformats.org/officeDocument/2006/relationships/slide" Target="/ppt/slides/slide13.xml" Id="rId2" /><Relationship Type="http://schemas.openxmlformats.org/officeDocument/2006/relationships/notesMaster" Target="/ppt/notesMasters/notesMaster1.xml" Id="rId1" /></Relationships>
</file>

<file path=ppt/notesSlides/_rels/notesSlide2.xml.rels>&#65279;<?xml version="1.0" encoding="utf-8"?><Relationships xmlns="http://schemas.openxmlformats.org/package/2006/relationships"><Relationship Type="http://schemas.openxmlformats.org/officeDocument/2006/relationships/slide" Target="/ppt/slides/slide2.xml" Id="rId2" /><Relationship Type="http://schemas.openxmlformats.org/officeDocument/2006/relationships/notesMaster" Target="/ppt/notesMasters/notesMaster1.xml" Id="rId1" /></Relationships>
</file>

<file path=ppt/notesSlides/_rels/notesSlide3.xml.rels>&#65279;<?xml version="1.0" encoding="utf-8"?><Relationships xmlns="http://schemas.openxmlformats.org/package/2006/relationships"><Relationship Type="http://schemas.openxmlformats.org/officeDocument/2006/relationships/slide" Target="/ppt/slides/slide3.xml" Id="rId2" /><Relationship Type="http://schemas.openxmlformats.org/officeDocument/2006/relationships/notesMaster" Target="/ppt/notesMasters/notesMaster1.xml" Id="rId1" /></Relationships>
</file>

<file path=ppt/notesSlides/_rels/notesSlide4.xml.rels>&#65279;<?xml version="1.0" encoding="utf-8"?><Relationships xmlns="http://schemas.openxmlformats.org/package/2006/relationships"><Relationship Type="http://schemas.openxmlformats.org/officeDocument/2006/relationships/slide" Target="/ppt/slides/slide4.xml" Id="rId2" /><Relationship Type="http://schemas.openxmlformats.org/officeDocument/2006/relationships/notesMaster" Target="/ppt/notesMasters/notesMaster1.xml" Id="rId1" /></Relationships>
</file>

<file path=ppt/notesSlides/_rels/notesSlide5.xml.rels>&#65279;<?xml version="1.0" encoding="utf-8"?><Relationships xmlns="http://schemas.openxmlformats.org/package/2006/relationships"><Relationship Type="http://schemas.openxmlformats.org/officeDocument/2006/relationships/slide" Target="/ppt/slides/slide5.xml" Id="rId2" /><Relationship Type="http://schemas.openxmlformats.org/officeDocument/2006/relationships/notesMaster" Target="/ppt/notesMasters/notesMaster1.xml" Id="rId1" /></Relationships>
</file>

<file path=ppt/notesSlides/_rels/notesSlide6.xml.rels>&#65279;<?xml version="1.0" encoding="utf-8"?><Relationships xmlns="http://schemas.openxmlformats.org/package/2006/relationships"><Relationship Type="http://schemas.openxmlformats.org/officeDocument/2006/relationships/slide" Target="/ppt/slides/slide6.xml" Id="rId2" /><Relationship Type="http://schemas.openxmlformats.org/officeDocument/2006/relationships/notesMaster" Target="/ppt/notesMasters/notesMaster1.xml" Id="rId1" /></Relationships>
</file>

<file path=ppt/notesSlides/_rels/notesSlide7.xml.rels>&#65279;<?xml version="1.0" encoding="utf-8"?><Relationships xmlns="http://schemas.openxmlformats.org/package/2006/relationships"><Relationship Type="http://schemas.openxmlformats.org/officeDocument/2006/relationships/slide" Target="/ppt/slides/slide7.xml" Id="rId2" /><Relationship Type="http://schemas.openxmlformats.org/officeDocument/2006/relationships/notesMaster" Target="/ppt/notesMasters/notesMaster1.xml" Id="rId1" /></Relationships>
</file>

<file path=ppt/notesSlides/_rels/notesSlide8.xml.rels>&#65279;<?xml version="1.0" encoding="utf-8"?><Relationships xmlns="http://schemas.openxmlformats.org/package/2006/relationships"><Relationship Type="http://schemas.openxmlformats.org/officeDocument/2006/relationships/slide" Target="/ppt/slides/slide8.xml" Id="rId2" /><Relationship Type="http://schemas.openxmlformats.org/officeDocument/2006/relationships/notesMaster" Target="/ppt/notesMasters/notesMaster1.xml" Id="rId1" /></Relationships>
</file>

<file path=ppt/notesSlides/_rels/notesSlide9.xml.rels>&#65279;<?xml version="1.0" encoding="utf-8"?><Relationships xmlns="http://schemas.openxmlformats.org/package/2006/relationships"><Relationship Type="http://schemas.openxmlformats.org/officeDocument/2006/relationships/slide" Target="/ppt/slides/slide9.xml" Id="rId2" /><Relationship Type="http://schemas.openxmlformats.org/officeDocument/2006/relationships/notesMaster" Target="/ppt/notesMasters/notesMaster1.xml" Id="rId1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>
          <a:extLst>
            <a:ext uri="{FF2B5EF4-FFF2-40B4-BE49-F238E27FC236}">
              <a16:creationId xmlns:a16="http://schemas.microsoft.com/office/drawing/2014/main" id="{7F0550EF-35E9-DD9A-0B84-1939CD4626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7:notes">
            <a:extLst>
              <a:ext uri="{FF2B5EF4-FFF2-40B4-BE49-F238E27FC236}">
                <a16:creationId xmlns:a16="http://schemas.microsoft.com/office/drawing/2014/main" id="{3ABE5F8E-5DA2-F77F-83DF-EF0CA1B117C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7:notes">
            <a:extLst>
              <a:ext uri="{FF2B5EF4-FFF2-40B4-BE49-F238E27FC236}">
                <a16:creationId xmlns:a16="http://schemas.microsoft.com/office/drawing/2014/main" id="{91C76C41-6E03-93EE-11AF-E9FD4DD2FC2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999872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Arial"/>
                <a:ea typeface="Arial"/>
                <a:cs typeface="Arial"/>
                <a:sym typeface="Arial"/>
              </a:rPr>
              <a:t>8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47738" y="623888"/>
            <a:ext cx="4156075" cy="31162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64" name="Google Shape;164;p10:notes"/>
          <p:cNvSpPr txBox="1">
            <a:spLocks noGrp="1"/>
          </p:cNvSpPr>
          <p:nvPr>
            <p:ph type="body" idx="1"/>
          </p:nvPr>
        </p:nvSpPr>
        <p:spPr>
          <a:xfrm>
            <a:off x="604838" y="3948113"/>
            <a:ext cx="4841875" cy="3743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47738" y="623888"/>
            <a:ext cx="4156075" cy="31162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08" name="Google Shape;208;p11:notes"/>
          <p:cNvSpPr txBox="1">
            <a:spLocks noGrp="1"/>
          </p:cNvSpPr>
          <p:nvPr>
            <p:ph type="body" idx="1"/>
          </p:nvPr>
        </p:nvSpPr>
        <p:spPr>
          <a:xfrm>
            <a:off x="604838" y="3948113"/>
            <a:ext cx="4841875" cy="3743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/Relationships>
</file>

<file path=ppt/slideLayouts/_rels/slideLayout2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/Relationships>
</file>

<file path=ppt/slideLayouts/_rels/slideLayout3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&#65279;<?xml version="1.0" encoding="utf-8"?><Relationships xmlns="http://schemas.openxmlformats.org/package/2006/relationships"><Relationship Type="http://schemas.openxmlformats.org/officeDocument/2006/relationships/slideLayout" Target="/ppt/slideLayouts/slideLayout3.xml" Id="rId3" /><Relationship Type="http://schemas.openxmlformats.org/officeDocument/2006/relationships/theme" Target="/ppt/theme/theme1.xml" Id="rId12" /><Relationship Type="http://schemas.openxmlformats.org/officeDocument/2006/relationships/slideLayout" Target="/ppt/slideLayouts/slideLayout2.xml" Id="rId2" /><Relationship Type="http://schemas.openxmlformats.org/officeDocument/2006/relationships/slideLayout" Target="/ppt/slideLayouts/slideLayout1.xml" Id="rId1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&#65279;<?xml version="1.0" encoding="utf-8"?><Relationships xmlns="http://schemas.openxmlformats.org/package/2006/relationships"><Relationship Type="http://schemas.openxmlformats.org/officeDocument/2006/relationships/notesSlide" Target="/ppt/notesSlides/notesSlide1.xml" Id="rId2" /><Relationship Type="http://schemas.openxmlformats.org/officeDocument/2006/relationships/slideLayout" Target="/ppt/slideLayouts/slideLayout1.xml" Id="rId1" /></Relationships>
</file>

<file path=ppt/slides/_rels/slide10.xml.rels>&#65279;<?xml version="1.0" encoding="utf-8"?><Relationships xmlns="http://schemas.openxmlformats.org/package/2006/relationships"><Relationship Type="http://schemas.openxmlformats.org/officeDocument/2006/relationships/image" Target="/ppt/media/image3.png" Id="rId3" /><Relationship Type="http://schemas.openxmlformats.org/officeDocument/2006/relationships/notesSlide" Target="/ppt/notesSlides/notesSlide10.xml" Id="rId2" /><Relationship Type="http://schemas.openxmlformats.org/officeDocument/2006/relationships/slideLayout" Target="/ppt/slideLayouts/slideLayout2.xml" Id="rId1" /><Relationship Type="http://schemas.openxmlformats.org/officeDocument/2006/relationships/image" Target="/ppt/media/image6.jpg" Id="rId6" /><Relationship Type="http://schemas.openxmlformats.org/officeDocument/2006/relationships/image" Target="/ppt/media/image5.png" Id="rId5" /><Relationship Type="http://schemas.openxmlformats.org/officeDocument/2006/relationships/image" Target="/ppt/media/image4.png" Id="rId4" /></Relationships>
</file>

<file path=ppt/slides/_rels/slide11.xml.rels>&#65279;<?xml version="1.0" encoding="utf-8"?><Relationships xmlns="http://schemas.openxmlformats.org/package/2006/relationships"><Relationship Type="http://schemas.openxmlformats.org/officeDocument/2006/relationships/notesSlide" Target="/ppt/notesSlides/notesSlide11.xml" Id="rId2" /><Relationship Type="http://schemas.openxmlformats.org/officeDocument/2006/relationships/slideLayout" Target="/ppt/slideLayouts/slideLayout2.xml" Id="rId1" /></Relationships>
</file>

<file path=ppt/slides/_rels/slide12.xml.rels>&#65279;<?xml version="1.0" encoding="utf-8"?><Relationships xmlns="http://schemas.openxmlformats.org/package/2006/relationships"><Relationship Type="http://schemas.openxmlformats.org/officeDocument/2006/relationships/notesSlide" Target="/ppt/notesSlides/notesSlide12.xml" Id="rId2" /><Relationship Type="http://schemas.openxmlformats.org/officeDocument/2006/relationships/slideLayout" Target="/ppt/slideLayouts/slideLayout2.xml" Id="rId1" /></Relationships>
</file>

<file path=ppt/slides/_rels/slide13.xml.rels>&#65279;<?xml version="1.0" encoding="utf-8"?><Relationships xmlns="http://schemas.openxmlformats.org/package/2006/relationships"><Relationship Type="http://schemas.openxmlformats.org/officeDocument/2006/relationships/image" Target="/ppt/media/image7.jpg" Id="rId3" /><Relationship Type="http://schemas.openxmlformats.org/officeDocument/2006/relationships/notesSlide" Target="/ppt/notesSlides/notesSlide13.xml" Id="rId2" /><Relationship Type="http://schemas.openxmlformats.org/officeDocument/2006/relationships/slideLayout" Target="/ppt/slideLayouts/slideLayout2.xml" Id="rId1" /></Relationships>
</file>

<file path=ppt/slides/_rels/slide2.xml.rels>&#65279;<?xml version="1.0" encoding="utf-8"?><Relationships xmlns="http://schemas.openxmlformats.org/package/2006/relationships"><Relationship Type="http://schemas.openxmlformats.org/officeDocument/2006/relationships/notesSlide" Target="/ppt/notesSlides/notesSlide2.xml" Id="rId2" /><Relationship Type="http://schemas.openxmlformats.org/officeDocument/2006/relationships/slideLayout" Target="/ppt/slideLayouts/slideLayout2.xml" Id="rId1" /></Relationships>
</file>

<file path=ppt/slides/_rels/slide3.xml.rels>&#65279;<?xml version="1.0" encoding="utf-8"?><Relationships xmlns="http://schemas.openxmlformats.org/package/2006/relationships"><Relationship Type="http://schemas.openxmlformats.org/officeDocument/2006/relationships/notesSlide" Target="/ppt/notesSlides/notesSlide3.xml" Id="rId2" /><Relationship Type="http://schemas.openxmlformats.org/officeDocument/2006/relationships/slideLayout" Target="/ppt/slideLayouts/slideLayout2.xml" Id="rId1" /></Relationships>
</file>

<file path=ppt/slides/_rels/slide4.xml.rels>&#65279;<?xml version="1.0" encoding="utf-8"?><Relationships xmlns="http://schemas.openxmlformats.org/package/2006/relationships"><Relationship Type="http://schemas.openxmlformats.org/officeDocument/2006/relationships/image" Target="/ppt/media/image1.png" Id="rId3" /><Relationship Type="http://schemas.openxmlformats.org/officeDocument/2006/relationships/notesSlide" Target="/ppt/notesSlides/notesSlide4.xml" Id="rId2" /><Relationship Type="http://schemas.openxmlformats.org/officeDocument/2006/relationships/slideLayout" Target="/ppt/slideLayouts/slideLayout2.xml" Id="rId1" /></Relationships>
</file>

<file path=ppt/slides/_rels/slide5.xml.rels>&#65279;<?xml version="1.0" encoding="utf-8"?><Relationships xmlns="http://schemas.openxmlformats.org/package/2006/relationships"><Relationship Type="http://schemas.openxmlformats.org/officeDocument/2006/relationships/image" Target="/ppt/media/image2.png" Id="rId3" /><Relationship Type="http://schemas.openxmlformats.org/officeDocument/2006/relationships/notesSlide" Target="/ppt/notesSlides/notesSlide5.xml" Id="rId2" /><Relationship Type="http://schemas.openxmlformats.org/officeDocument/2006/relationships/slideLayout" Target="/ppt/slideLayouts/slideLayout2.xml" Id="rId1" /></Relationships>
</file>

<file path=ppt/slides/_rels/slide6.xml.rels>&#65279;<?xml version="1.0" encoding="utf-8"?><Relationships xmlns="http://schemas.openxmlformats.org/package/2006/relationships"><Relationship Type="http://schemas.openxmlformats.org/officeDocument/2006/relationships/notesSlide" Target="/ppt/notesSlides/notesSlide6.xml" Id="rId2" /><Relationship Type="http://schemas.openxmlformats.org/officeDocument/2006/relationships/slideLayout" Target="/ppt/slideLayouts/slideLayout2.xml" Id="rId1" /></Relationships>
</file>

<file path=ppt/slides/_rels/slide7.xml.rels>&#65279;<?xml version="1.0" encoding="utf-8"?><Relationships xmlns="http://schemas.openxmlformats.org/package/2006/relationships"><Relationship Type="http://schemas.openxmlformats.org/officeDocument/2006/relationships/notesSlide" Target="/ppt/notesSlides/notesSlide7.xml" Id="rId2" /><Relationship Type="http://schemas.openxmlformats.org/officeDocument/2006/relationships/slideLayout" Target="/ppt/slideLayouts/slideLayout2.xml" Id="rId1" /></Relationships>
</file>

<file path=ppt/slides/_rels/slide8.xml.rels>&#65279;<?xml version="1.0" encoding="utf-8"?><Relationships xmlns="http://schemas.openxmlformats.org/package/2006/relationships"><Relationship Type="http://schemas.openxmlformats.org/officeDocument/2006/relationships/notesSlide" Target="/ppt/notesSlides/notesSlide8.xml" Id="rId2" /><Relationship Type="http://schemas.openxmlformats.org/officeDocument/2006/relationships/slideLayout" Target="/ppt/slideLayouts/slideLayout3.xml" Id="rId1" /></Relationships>
</file>

<file path=ppt/slides/_rels/slide9.xml.rels>&#65279;<?xml version="1.0" encoding="utf-8"?><Relationships xmlns="http://schemas.openxmlformats.org/package/2006/relationships"><Relationship Type="http://schemas.openxmlformats.org/officeDocument/2006/relationships/notesSlide" Target="/ppt/notesSlides/notesSlide9.xml" Id="rId2" /><Relationship Type="http://schemas.openxmlformats.org/officeDocument/2006/relationships/slideLayout" Target="/ppt/slideLayouts/slideLayout3.xml" Id="rId1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3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US"/>
              <a:t>Microprocessors, Microcontrollers, and Embedded Systems</a:t>
            </a:r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subTitle" idx="1"/>
          </p:nvPr>
        </p:nvSpPr>
        <p:spPr>
          <a:xfrm>
            <a:off x="1371600" y="1219200"/>
            <a:ext cx="64008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</a:pPr>
            <a:r>
              <a:rPr lang="en-US"/>
              <a:t>CSE 315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5800" y="2609850"/>
            <a:ext cx="1990725" cy="203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733800" y="1447800"/>
            <a:ext cx="2071688" cy="200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2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858000" y="2057400"/>
            <a:ext cx="1238250" cy="30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2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Uses of μC</a:t>
            </a:r>
            <a:endParaRPr/>
          </a:p>
        </p:txBody>
      </p:sp>
      <p:pic>
        <p:nvPicPr>
          <p:cNvPr id="256" name="Google Shape;256;p24" descr="6b1a91e55ff3d97062feb8f1e3b87ca2.jp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086100" y="3467100"/>
            <a:ext cx="3238500" cy="323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μP vs μC</a:t>
            </a:r>
            <a:endParaRPr/>
          </a:p>
        </p:txBody>
      </p:sp>
      <p:graphicFrame>
        <p:nvGraphicFramePr>
          <p:cNvPr id="262" name="Google Shape;262;p25"/>
          <p:cNvGraphicFramePr/>
          <p:nvPr/>
        </p:nvGraphicFramePr>
        <p:xfrm>
          <a:off x="457200" y="1600200"/>
          <a:ext cx="8229600" cy="4541610"/>
        </p:xfrm>
        <a:graphic>
          <a:graphicData uri="http://schemas.openxmlformats.org/drawingml/2006/table">
            <a:tbl>
              <a:tblPr firstRow="1" bandRow="1">
                <a:noFill/>
                <a:tableStyleId>{BBDF52A8-93E7-45E0-8C36-48A8B29C82DA}</a:tableStyleId>
              </a:tblPr>
              <a:tblGrid>
                <a:gridCol w="2743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u="none" strike="noStrike" cap="none"/>
                        <a:t>μP</a:t>
                      </a:r>
                      <a:endParaRPr sz="2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u="none" strike="noStrike" cap="none"/>
                        <a:t>μC</a:t>
                      </a:r>
                      <a:endParaRPr sz="28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strike="noStrike" cap="none"/>
                        <a:t>Structure</a:t>
                      </a:r>
                      <a:endParaRPr sz="2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strike="noStrike" cap="none"/>
                        <a:t>CPU</a:t>
                      </a:r>
                      <a:endParaRPr sz="2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strike="noStrike" cap="none"/>
                        <a:t>CPU, memory, I/O</a:t>
                      </a:r>
                      <a:endParaRPr sz="2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strike="noStrike" cap="none"/>
                        <a:t>Uses</a:t>
                      </a:r>
                      <a:endParaRPr sz="2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strike="noStrike" cap="none"/>
                        <a:t>Computer system</a:t>
                      </a:r>
                      <a:endParaRPr sz="2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strike="noStrike" cap="none"/>
                        <a:t>Embedded system</a:t>
                      </a:r>
                      <a:endParaRPr sz="2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strike="noStrike" cap="none"/>
                        <a:t>Purpose</a:t>
                      </a:r>
                      <a:endParaRPr sz="2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strike="noStrike" cap="none"/>
                        <a:t>General</a:t>
                      </a:r>
                      <a:endParaRPr sz="2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strike="noStrike" cap="none"/>
                        <a:t>Specific</a:t>
                      </a:r>
                      <a:endParaRPr sz="2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strike="noStrike" cap="none"/>
                        <a:t>Cost</a:t>
                      </a:r>
                      <a:endParaRPr sz="2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strike="noStrike" cap="none"/>
                        <a:t>High</a:t>
                      </a:r>
                      <a:endParaRPr sz="2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strike="noStrike" cap="none"/>
                        <a:t>Low</a:t>
                      </a:r>
                      <a:endParaRPr sz="2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strike="noStrike" cap="none"/>
                        <a:t>No. instructions supported</a:t>
                      </a:r>
                      <a:endParaRPr sz="2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strike="noStrike" cap="none"/>
                        <a:t>Large</a:t>
                      </a:r>
                      <a:endParaRPr sz="2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strike="noStrike" cap="none"/>
                        <a:t>Fewer</a:t>
                      </a:r>
                      <a:endParaRPr sz="2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strike="noStrike" cap="none"/>
                        <a:t>Speed</a:t>
                      </a:r>
                      <a:endParaRPr sz="2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strike="noStrike" cap="none"/>
                        <a:t>Fast</a:t>
                      </a:r>
                      <a:endParaRPr sz="2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strike="noStrike" cap="none"/>
                        <a:t>Slower</a:t>
                      </a:r>
                      <a:endParaRPr sz="2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strike="noStrike" cap="none"/>
                        <a:t>Power consumption</a:t>
                      </a:r>
                      <a:endParaRPr sz="2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strike="noStrike" cap="none"/>
                        <a:t>High</a:t>
                      </a:r>
                      <a:endParaRPr sz="2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strike="noStrike" cap="none"/>
                        <a:t>Low</a:t>
                      </a:r>
                      <a:endParaRPr sz="2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strike="noStrike" cap="none"/>
                        <a:t>Architecture</a:t>
                      </a:r>
                      <a:endParaRPr sz="2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strike="noStrike" cap="none"/>
                        <a:t>von Neumann</a:t>
                      </a:r>
                      <a:endParaRPr sz="2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strike="noStrike" cap="none"/>
                        <a:t>Harvard</a:t>
                      </a:r>
                      <a:endParaRPr sz="2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Embedded systems</a:t>
            </a:r>
            <a:endParaRPr/>
          </a:p>
        </p:txBody>
      </p:sp>
      <p:sp>
        <p:nvSpPr>
          <p:cNvPr id="268" name="Google Shape;268;p2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An embedded system is a computer system that has a dedicated function within a larger mechanical or electrical system</a:t>
            </a:r>
            <a:endParaRPr/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Usually based on microcontrollers</a:t>
            </a:r>
            <a:endParaRPr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/>
              <a:t>Complex ones can have microprocessors too</a:t>
            </a:r>
            <a:endParaRPr/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Examples</a:t>
            </a:r>
            <a:endParaRPr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/>
              <a:t>Automobiles and airplanes</a:t>
            </a:r>
            <a:endParaRPr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/>
              <a:t>Medical devices</a:t>
            </a:r>
            <a:endParaRPr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/>
              <a:t>Home appliances</a:t>
            </a:r>
            <a:endParaRPr/>
          </a:p>
          <a:p>
            <a:pPr marL="74295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Embedded systems</a:t>
            </a:r>
            <a:endParaRPr/>
          </a:p>
        </p:txBody>
      </p:sp>
      <p:pic>
        <p:nvPicPr>
          <p:cNvPr id="274" name="Google Shape;274;p27" descr="embedded-system-example.jpg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477012" y="1984089"/>
            <a:ext cx="8189976" cy="37581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Information</a:t>
            </a:r>
            <a:endParaRPr/>
          </a:p>
        </p:txBody>
      </p:sp>
      <p:sp>
        <p:nvSpPr>
          <p:cNvPr id="95" name="Google Shape;95;p1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 dirty="0"/>
              <a:t>Course teachers</a:t>
            </a:r>
            <a:endParaRPr dirty="0"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 dirty="0"/>
              <a:t>A. K. M. Mehedi Hasan Elin – MHE</a:t>
            </a:r>
            <a:endParaRPr dirty="0"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 dirty="0"/>
              <a:t>Md. </a:t>
            </a:r>
            <a:r>
              <a:rPr lang="en-US" sz="2400" dirty="0" err="1"/>
              <a:t>Emamul</a:t>
            </a:r>
            <a:r>
              <a:rPr lang="en-US" sz="2400" dirty="0"/>
              <a:t> Haque </a:t>
            </a:r>
            <a:r>
              <a:rPr lang="en-US" sz="2400" dirty="0" err="1"/>
              <a:t>Pranta</a:t>
            </a:r>
            <a:r>
              <a:rPr lang="en-US" sz="2400" dirty="0"/>
              <a:t> – EHP</a:t>
            </a:r>
            <a:endParaRPr dirty="0"/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 dirty="0"/>
              <a:t>Classes</a:t>
            </a:r>
            <a:endParaRPr sz="2800" dirty="0"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 dirty="0"/>
              <a:t>3 lectures per week</a:t>
            </a:r>
            <a:endParaRPr sz="2400" dirty="0"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 dirty="0"/>
              <a:t>First 2 weeks (MHE): Assembly language </a:t>
            </a:r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 dirty="0"/>
              <a:t>Middle 7 weeks (EHP): Microcontroller</a:t>
            </a:r>
            <a:endParaRPr dirty="0"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/>
              <a:t>Last 5 </a:t>
            </a:r>
            <a:r>
              <a:rPr lang="en-US" sz="2400" dirty="0"/>
              <a:t>weeks (MHE): Microprocessor</a:t>
            </a:r>
            <a:endParaRPr dirty="0"/>
          </a:p>
          <a:p>
            <a:pPr marL="635000" lvl="1" indent="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CSE 316 Outline</a:t>
            </a:r>
            <a:endParaRPr/>
          </a:p>
        </p:txBody>
      </p:sp>
      <p:sp>
        <p:nvSpPr>
          <p:cNvPr id="114" name="Google Shape;114;p1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Microprocessors, Microcontrollers, and Embedded Systems Sessional</a:t>
            </a:r>
            <a:endParaRPr sz="2800"/>
          </a:p>
          <a:p>
            <a:pPr marL="74295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Assignments on assembly language</a:t>
            </a:r>
            <a:endParaRPr/>
          </a:p>
          <a:p>
            <a:pPr marL="74295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Assignments on microcontrollers (ATmega32)</a:t>
            </a:r>
            <a:endParaRPr/>
          </a:p>
          <a:p>
            <a:pPr marL="74295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Project on embedded systems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9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Textbook for Assembly Language</a:t>
            </a:r>
            <a:endParaRPr/>
          </a:p>
        </p:txBody>
      </p:sp>
      <p:pic>
        <p:nvPicPr>
          <p:cNvPr id="126" name="Google Shape;12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31450" y="1224450"/>
            <a:ext cx="3881097" cy="55896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>
          <a:extLst>
            <a:ext uri="{FF2B5EF4-FFF2-40B4-BE49-F238E27FC236}">
              <a16:creationId xmlns:a16="http://schemas.microsoft.com/office/drawing/2014/main" id="{FE4BC49E-6341-0B18-D545-80944E9C8B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9">
            <a:extLst>
              <a:ext uri="{FF2B5EF4-FFF2-40B4-BE49-F238E27FC236}">
                <a16:creationId xmlns:a16="http://schemas.microsoft.com/office/drawing/2014/main" id="{A96925B1-4ADA-15E2-9E9F-D96B19F32B8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/>
              <a:t>Textbook for Microprocessor 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53ABB01-98E7-10F8-4CCA-26297C45F7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7692" y="1323045"/>
            <a:ext cx="4063055" cy="5440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8270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US" sz="4000"/>
              <a:t>A Typical Computer System</a:t>
            </a:r>
            <a:br>
              <a:rPr lang="en-US" sz="4000"/>
            </a:br>
            <a:r>
              <a:rPr lang="en-US" sz="4000"/>
              <a:t>Early days</a:t>
            </a:r>
            <a:endParaRPr/>
          </a:p>
        </p:txBody>
      </p:sp>
      <p:sp>
        <p:nvSpPr>
          <p:cNvPr id="132" name="Google Shape;132;p20"/>
          <p:cNvSpPr/>
          <p:nvPr/>
        </p:nvSpPr>
        <p:spPr>
          <a:xfrm>
            <a:off x="2362200" y="3429000"/>
            <a:ext cx="4267200" cy="18288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20"/>
          <p:cNvSpPr/>
          <p:nvPr/>
        </p:nvSpPr>
        <p:spPr>
          <a:xfrm>
            <a:off x="3657600" y="2286000"/>
            <a:ext cx="1828800" cy="7620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4" name="Google Shape;134;p20"/>
          <p:cNvGrpSpPr/>
          <p:nvPr/>
        </p:nvGrpSpPr>
        <p:grpSpPr>
          <a:xfrm>
            <a:off x="457200" y="2362200"/>
            <a:ext cx="8543925" cy="2590800"/>
            <a:chOff x="288" y="1488"/>
            <a:chExt cx="5382" cy="1632"/>
          </a:xfrm>
        </p:grpSpPr>
        <p:sp>
          <p:nvSpPr>
            <p:cNvPr id="135" name="Google Shape;135;p20"/>
            <p:cNvSpPr txBox="1"/>
            <p:nvPr/>
          </p:nvSpPr>
          <p:spPr>
            <a:xfrm>
              <a:off x="1488" y="2294"/>
              <a:ext cx="2736" cy="8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Central Processor Unit</a:t>
              </a:r>
              <a:endParaRPr/>
            </a:p>
            <a:p>
              <a:pPr marL="0" marR="0" lvl="0" indent="0" algn="ctr" rtl="0">
                <a:spcBef>
                  <a:spcPts val="1600"/>
                </a:spcBef>
                <a:spcAft>
                  <a:spcPts val="0"/>
                </a:spcAft>
                <a:buNone/>
              </a:pPr>
              <a:r>
                <a:rPr lang="en-US" sz="3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(CPU)</a:t>
              </a:r>
              <a:endParaRPr/>
            </a:p>
          </p:txBody>
        </p:sp>
        <p:sp>
          <p:nvSpPr>
            <p:cNvPr id="136" name="Google Shape;136;p20"/>
            <p:cNvSpPr txBox="1"/>
            <p:nvPr/>
          </p:nvSpPr>
          <p:spPr>
            <a:xfrm>
              <a:off x="288" y="2532"/>
              <a:ext cx="768" cy="3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Input</a:t>
              </a:r>
              <a:endParaRPr/>
            </a:p>
          </p:txBody>
        </p:sp>
        <p:cxnSp>
          <p:nvCxnSpPr>
            <p:cNvPr id="137" name="Google Shape;137;p20"/>
            <p:cNvCxnSpPr/>
            <p:nvPr/>
          </p:nvCxnSpPr>
          <p:spPr>
            <a:xfrm>
              <a:off x="1008" y="2736"/>
              <a:ext cx="480" cy="0"/>
            </a:xfrm>
            <a:prstGeom prst="straightConnector1">
              <a:avLst/>
            </a:prstGeom>
            <a:noFill/>
            <a:ln w="57150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38" name="Google Shape;138;p20"/>
            <p:cNvCxnSpPr/>
            <p:nvPr/>
          </p:nvCxnSpPr>
          <p:spPr>
            <a:xfrm>
              <a:off x="4176" y="2736"/>
              <a:ext cx="480" cy="0"/>
            </a:xfrm>
            <a:prstGeom prst="straightConnector1">
              <a:avLst/>
            </a:prstGeom>
            <a:noFill/>
            <a:ln w="57150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39" name="Google Shape;139;p20"/>
            <p:cNvSpPr txBox="1"/>
            <p:nvPr/>
          </p:nvSpPr>
          <p:spPr>
            <a:xfrm>
              <a:off x="2352" y="1488"/>
              <a:ext cx="1056" cy="3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Memory</a:t>
              </a:r>
              <a:endParaRPr/>
            </a:p>
          </p:txBody>
        </p:sp>
        <p:cxnSp>
          <p:nvCxnSpPr>
            <p:cNvPr id="140" name="Google Shape;140;p20"/>
            <p:cNvCxnSpPr/>
            <p:nvPr/>
          </p:nvCxnSpPr>
          <p:spPr>
            <a:xfrm>
              <a:off x="2640" y="1920"/>
              <a:ext cx="0" cy="240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41" name="Google Shape;141;p20"/>
            <p:cNvCxnSpPr/>
            <p:nvPr/>
          </p:nvCxnSpPr>
          <p:spPr>
            <a:xfrm rot="10800000">
              <a:off x="3168" y="1920"/>
              <a:ext cx="0" cy="240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42" name="Google Shape;142;p20"/>
            <p:cNvSpPr txBox="1"/>
            <p:nvPr/>
          </p:nvSpPr>
          <p:spPr>
            <a:xfrm>
              <a:off x="4614" y="2535"/>
              <a:ext cx="1056" cy="3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Output</a:t>
              </a:r>
              <a:endParaRPr/>
            </a:p>
          </p:txBody>
        </p:sp>
      </p:grpSp>
      <p:sp>
        <p:nvSpPr>
          <p:cNvPr id="143" name="Google Shape;143;p2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Arial"/>
                <a:ea typeface="Arial"/>
                <a:cs typeface="Arial"/>
                <a:sym typeface="Arial"/>
              </a:rPr>
              <a:t>6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US" sz="4000"/>
              <a:t>A Typical Computer System</a:t>
            </a:r>
            <a:br>
              <a:rPr lang="en-US" sz="4000"/>
            </a:br>
            <a:r>
              <a:rPr lang="en-US" sz="4000"/>
              <a:t>Nowadays</a:t>
            </a:r>
            <a:endParaRPr/>
          </a:p>
        </p:txBody>
      </p:sp>
      <p:sp>
        <p:nvSpPr>
          <p:cNvPr id="149" name="Google Shape;149;p21"/>
          <p:cNvSpPr txBox="1"/>
          <p:nvPr/>
        </p:nvSpPr>
        <p:spPr>
          <a:xfrm>
            <a:off x="2667000" y="2687638"/>
            <a:ext cx="1066800" cy="588962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CPU</a:t>
            </a:r>
            <a:endParaRPr/>
          </a:p>
        </p:txBody>
      </p:sp>
      <p:sp>
        <p:nvSpPr>
          <p:cNvPr id="150" name="Google Shape;150;p21"/>
          <p:cNvSpPr txBox="1"/>
          <p:nvPr/>
        </p:nvSpPr>
        <p:spPr>
          <a:xfrm>
            <a:off x="1066800" y="2687638"/>
            <a:ext cx="1219200" cy="588962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Input</a:t>
            </a:r>
            <a:endParaRPr/>
          </a:p>
        </p:txBody>
      </p:sp>
      <p:cxnSp>
        <p:nvCxnSpPr>
          <p:cNvPr id="151" name="Google Shape;151;p21"/>
          <p:cNvCxnSpPr/>
          <p:nvPr/>
        </p:nvCxnSpPr>
        <p:spPr>
          <a:xfrm rot="5400000">
            <a:off x="751681" y="4182269"/>
            <a:ext cx="1849438" cy="0"/>
          </a:xfrm>
          <a:prstGeom prst="straightConnector1">
            <a:avLst/>
          </a:prstGeom>
          <a:noFill/>
          <a:ln w="571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2" name="Google Shape;152;p21"/>
          <p:cNvCxnSpPr/>
          <p:nvPr/>
        </p:nvCxnSpPr>
        <p:spPr>
          <a:xfrm rot="-5400000">
            <a:off x="6086475" y="4200525"/>
            <a:ext cx="1847850" cy="0"/>
          </a:xfrm>
          <a:prstGeom prst="straightConnector1">
            <a:avLst/>
          </a:prstGeom>
          <a:noFill/>
          <a:ln w="571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53" name="Google Shape;153;p21"/>
          <p:cNvSpPr txBox="1"/>
          <p:nvPr/>
        </p:nvSpPr>
        <p:spPr>
          <a:xfrm>
            <a:off x="4191000" y="2687638"/>
            <a:ext cx="1676400" cy="588962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Memory</a:t>
            </a:r>
            <a:endParaRPr/>
          </a:p>
        </p:txBody>
      </p:sp>
      <p:cxnSp>
        <p:nvCxnSpPr>
          <p:cNvPr id="154" name="Google Shape;154;p21"/>
          <p:cNvCxnSpPr/>
          <p:nvPr/>
        </p:nvCxnSpPr>
        <p:spPr>
          <a:xfrm>
            <a:off x="4648200" y="3276600"/>
            <a:ext cx="0" cy="1830388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5" name="Google Shape;155;p21"/>
          <p:cNvCxnSpPr/>
          <p:nvPr/>
        </p:nvCxnSpPr>
        <p:spPr>
          <a:xfrm rot="10800000">
            <a:off x="5486400" y="3276600"/>
            <a:ext cx="0" cy="1830388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56" name="Google Shape;156;p21"/>
          <p:cNvSpPr txBox="1"/>
          <p:nvPr/>
        </p:nvSpPr>
        <p:spPr>
          <a:xfrm>
            <a:off x="6248400" y="2686050"/>
            <a:ext cx="1676400" cy="59055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Output</a:t>
            </a:r>
            <a:endParaRPr/>
          </a:p>
        </p:txBody>
      </p:sp>
      <p:cxnSp>
        <p:nvCxnSpPr>
          <p:cNvPr id="157" name="Google Shape;157;p21"/>
          <p:cNvCxnSpPr/>
          <p:nvPr/>
        </p:nvCxnSpPr>
        <p:spPr>
          <a:xfrm>
            <a:off x="2819400" y="3276600"/>
            <a:ext cx="0" cy="1830388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8" name="Google Shape;158;p21"/>
          <p:cNvCxnSpPr/>
          <p:nvPr/>
        </p:nvCxnSpPr>
        <p:spPr>
          <a:xfrm rot="10800000">
            <a:off x="3657600" y="3276600"/>
            <a:ext cx="0" cy="1830388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59" name="Google Shape;159;p21"/>
          <p:cNvSpPr/>
          <p:nvPr/>
        </p:nvSpPr>
        <p:spPr>
          <a:xfrm>
            <a:off x="609600" y="5106988"/>
            <a:ext cx="8153400" cy="684212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Shared BUS</a:t>
            </a:r>
            <a:endParaRPr/>
          </a:p>
        </p:txBody>
      </p:sp>
      <p:sp>
        <p:nvSpPr>
          <p:cNvPr id="160" name="Google Shape;160;p2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Arial"/>
                <a:ea typeface="Arial"/>
                <a:cs typeface="Arial"/>
                <a:sym typeface="Arial"/>
              </a:rPr>
              <a:t>7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2"/>
          <p:cNvSpPr txBox="1">
            <a:spLocks noGrp="1"/>
          </p:cNvSpPr>
          <p:nvPr>
            <p:ph type="title"/>
          </p:nvPr>
        </p:nvSpPr>
        <p:spPr>
          <a:xfrm>
            <a:off x="0" y="252413"/>
            <a:ext cx="9144000" cy="755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625" tIns="42450" rIns="81625" bIns="4245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Microprocessor</a:t>
            </a:r>
            <a:endParaRPr/>
          </a:p>
        </p:txBody>
      </p:sp>
      <p:sp>
        <p:nvSpPr>
          <p:cNvPr id="167" name="Google Shape;167;p22"/>
          <p:cNvSpPr txBox="1"/>
          <p:nvPr/>
        </p:nvSpPr>
        <p:spPr>
          <a:xfrm>
            <a:off x="381000" y="1122363"/>
            <a:ext cx="7831138" cy="630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625" tIns="42450" rIns="81625" bIns="424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Microprocessor, by-itself, is completely useless</a:t>
            </a:r>
            <a:endParaRPr sz="2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22"/>
          <p:cNvSpPr txBox="1"/>
          <p:nvPr/>
        </p:nvSpPr>
        <p:spPr>
          <a:xfrm>
            <a:off x="2743200" y="5805488"/>
            <a:ext cx="6124575" cy="579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Many chips on mother board</a:t>
            </a:r>
            <a:endParaRPr/>
          </a:p>
        </p:txBody>
      </p:sp>
      <p:grpSp>
        <p:nvGrpSpPr>
          <p:cNvPr id="169" name="Google Shape;169;p22"/>
          <p:cNvGrpSpPr/>
          <p:nvPr/>
        </p:nvGrpSpPr>
        <p:grpSpPr>
          <a:xfrm>
            <a:off x="2303463" y="2620963"/>
            <a:ext cx="966787" cy="2587625"/>
            <a:chOff x="1307" y="1651"/>
            <a:chExt cx="609" cy="1630"/>
          </a:xfrm>
        </p:grpSpPr>
        <p:sp>
          <p:nvSpPr>
            <p:cNvPr id="170" name="Google Shape;170;p22"/>
            <p:cNvSpPr/>
            <p:nvPr/>
          </p:nvSpPr>
          <p:spPr>
            <a:xfrm>
              <a:off x="1307" y="2139"/>
              <a:ext cx="609" cy="864"/>
            </a:xfrm>
            <a:prstGeom prst="rect">
              <a:avLst/>
            </a:prstGeom>
            <a:solidFill>
              <a:srgbClr val="CC99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1625" tIns="42450" rIns="81625" bIns="424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BOOT</a:t>
              </a:r>
              <a:br>
                <a:rPr lang="en-US" sz="1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-US" sz="1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ROM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Used at </a:t>
              </a:r>
              <a:br>
                <a:rPr lang="en-US" sz="1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-US" sz="1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startup</a:t>
              </a:r>
              <a:endParaRPr/>
            </a:p>
          </p:txBody>
        </p:sp>
        <p:cxnSp>
          <p:nvCxnSpPr>
            <p:cNvPr id="171" name="Google Shape;171;p22"/>
            <p:cNvCxnSpPr/>
            <p:nvPr/>
          </p:nvCxnSpPr>
          <p:spPr>
            <a:xfrm>
              <a:off x="1661" y="1855"/>
              <a:ext cx="1" cy="304"/>
            </a:xfrm>
            <a:prstGeom prst="straightConnector1">
              <a:avLst/>
            </a:prstGeom>
            <a:noFill/>
            <a:ln w="57225" cap="flat" cmpd="sng">
              <a:solidFill>
                <a:srgbClr val="000000"/>
              </a:solidFill>
              <a:prstDash val="solid"/>
              <a:miter lim="800000"/>
              <a:headEnd type="none" w="med" len="med"/>
              <a:tailEnd type="triangle" w="med" len="med"/>
            </a:ln>
          </p:spPr>
        </p:cxnSp>
        <p:cxnSp>
          <p:nvCxnSpPr>
            <p:cNvPr id="172" name="Google Shape;172;p22"/>
            <p:cNvCxnSpPr/>
            <p:nvPr/>
          </p:nvCxnSpPr>
          <p:spPr>
            <a:xfrm>
              <a:off x="1781" y="1651"/>
              <a:ext cx="1" cy="523"/>
            </a:xfrm>
            <a:prstGeom prst="straightConnector1">
              <a:avLst/>
            </a:prstGeom>
            <a:noFill/>
            <a:ln w="57225" cap="flat" cmpd="sng">
              <a:solidFill>
                <a:srgbClr val="FF0000"/>
              </a:solidFill>
              <a:prstDash val="solid"/>
              <a:miter lim="800000"/>
              <a:headEnd type="triangle" w="med" len="med"/>
              <a:tailEnd type="triangle" w="med" len="med"/>
            </a:ln>
          </p:spPr>
        </p:cxnSp>
        <p:cxnSp>
          <p:nvCxnSpPr>
            <p:cNvPr id="173" name="Google Shape;173;p22"/>
            <p:cNvCxnSpPr/>
            <p:nvPr/>
          </p:nvCxnSpPr>
          <p:spPr>
            <a:xfrm>
              <a:off x="1611" y="3020"/>
              <a:ext cx="1" cy="261"/>
            </a:xfrm>
            <a:prstGeom prst="straightConnector1">
              <a:avLst/>
            </a:prstGeom>
            <a:noFill/>
            <a:ln w="57225" cap="flat" cmpd="sng">
              <a:solidFill>
                <a:srgbClr val="00FF00"/>
              </a:solidFill>
              <a:prstDash val="solid"/>
              <a:miter lim="800000"/>
              <a:headEnd type="triangle" w="med" len="med"/>
              <a:tailEnd type="triangle" w="med" len="med"/>
            </a:ln>
          </p:spPr>
        </p:cxnSp>
      </p:grpSp>
      <p:grpSp>
        <p:nvGrpSpPr>
          <p:cNvPr id="174" name="Google Shape;174;p22"/>
          <p:cNvGrpSpPr/>
          <p:nvPr/>
        </p:nvGrpSpPr>
        <p:grpSpPr>
          <a:xfrm>
            <a:off x="3408363" y="2620963"/>
            <a:ext cx="968375" cy="2590800"/>
            <a:chOff x="2003" y="1651"/>
            <a:chExt cx="610" cy="1632"/>
          </a:xfrm>
        </p:grpSpPr>
        <p:sp>
          <p:nvSpPr>
            <p:cNvPr id="175" name="Google Shape;175;p22"/>
            <p:cNvSpPr/>
            <p:nvPr/>
          </p:nvSpPr>
          <p:spPr>
            <a:xfrm>
              <a:off x="2003" y="2139"/>
              <a:ext cx="610" cy="864"/>
            </a:xfrm>
            <a:prstGeom prst="rect">
              <a:avLst/>
            </a:prstGeom>
            <a:solidFill>
              <a:srgbClr val="CC99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1625" tIns="42450" rIns="81625" bIns="424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Instruction</a:t>
              </a:r>
              <a:br>
                <a:rPr lang="en-US" sz="1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-US" sz="1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(program)</a:t>
              </a:r>
              <a:br>
                <a:rPr lang="en-US" sz="1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-US" sz="1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ROM</a:t>
              </a:r>
              <a:endParaRPr/>
            </a:p>
          </p:txBody>
        </p:sp>
        <p:cxnSp>
          <p:nvCxnSpPr>
            <p:cNvPr id="176" name="Google Shape;176;p22"/>
            <p:cNvCxnSpPr/>
            <p:nvPr/>
          </p:nvCxnSpPr>
          <p:spPr>
            <a:xfrm>
              <a:off x="2308" y="1875"/>
              <a:ext cx="1" cy="304"/>
            </a:xfrm>
            <a:prstGeom prst="straightConnector1">
              <a:avLst/>
            </a:prstGeom>
            <a:noFill/>
            <a:ln w="57225" cap="flat" cmpd="sng">
              <a:solidFill>
                <a:srgbClr val="000000"/>
              </a:solidFill>
              <a:prstDash val="solid"/>
              <a:miter lim="800000"/>
              <a:headEnd type="none" w="med" len="med"/>
              <a:tailEnd type="triangle" w="med" len="med"/>
            </a:ln>
          </p:spPr>
        </p:cxnSp>
        <p:cxnSp>
          <p:nvCxnSpPr>
            <p:cNvPr id="177" name="Google Shape;177;p22"/>
            <p:cNvCxnSpPr/>
            <p:nvPr/>
          </p:nvCxnSpPr>
          <p:spPr>
            <a:xfrm>
              <a:off x="2308" y="3022"/>
              <a:ext cx="1" cy="261"/>
            </a:xfrm>
            <a:prstGeom prst="straightConnector1">
              <a:avLst/>
            </a:prstGeom>
            <a:noFill/>
            <a:ln w="57225" cap="flat" cmpd="sng">
              <a:solidFill>
                <a:srgbClr val="00FF00"/>
              </a:solidFill>
              <a:prstDash val="solid"/>
              <a:miter lim="800000"/>
              <a:headEnd type="triangle" w="med" len="med"/>
              <a:tailEnd type="triangle" w="med" len="med"/>
            </a:ln>
          </p:spPr>
        </p:cxnSp>
        <p:cxnSp>
          <p:nvCxnSpPr>
            <p:cNvPr id="178" name="Google Shape;178;p22"/>
            <p:cNvCxnSpPr/>
            <p:nvPr/>
          </p:nvCxnSpPr>
          <p:spPr>
            <a:xfrm>
              <a:off x="2480" y="1651"/>
              <a:ext cx="1" cy="523"/>
            </a:xfrm>
            <a:prstGeom prst="straightConnector1">
              <a:avLst/>
            </a:prstGeom>
            <a:noFill/>
            <a:ln w="57225" cap="flat" cmpd="sng">
              <a:solidFill>
                <a:srgbClr val="FF0000"/>
              </a:solidFill>
              <a:prstDash val="solid"/>
              <a:miter lim="800000"/>
              <a:headEnd type="triangle" w="med" len="med"/>
              <a:tailEnd type="triangle" w="med" len="med"/>
            </a:ln>
          </p:spPr>
        </p:cxnSp>
      </p:grpSp>
      <p:grpSp>
        <p:nvGrpSpPr>
          <p:cNvPr id="179" name="Google Shape;179;p22"/>
          <p:cNvGrpSpPr/>
          <p:nvPr/>
        </p:nvGrpSpPr>
        <p:grpSpPr>
          <a:xfrm>
            <a:off x="7013575" y="2620963"/>
            <a:ext cx="966788" cy="2619375"/>
            <a:chOff x="4274" y="1651"/>
            <a:chExt cx="609" cy="1650"/>
          </a:xfrm>
        </p:grpSpPr>
        <p:sp>
          <p:nvSpPr>
            <p:cNvPr id="180" name="Google Shape;180;p22"/>
            <p:cNvSpPr/>
            <p:nvPr/>
          </p:nvSpPr>
          <p:spPr>
            <a:xfrm>
              <a:off x="4274" y="2180"/>
              <a:ext cx="609" cy="864"/>
            </a:xfrm>
            <a:prstGeom prst="rect">
              <a:avLst/>
            </a:prstGeom>
            <a:solidFill>
              <a:srgbClr val="CC99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1625" tIns="42450" rIns="81625" bIns="424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Keyboard</a:t>
              </a:r>
              <a:br>
                <a:rPr lang="en-US" sz="1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-US" sz="1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Screen</a:t>
              </a:r>
              <a:br>
                <a:rPr lang="en-US" sz="1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-US" sz="1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UART</a:t>
              </a:r>
              <a:br>
                <a:rPr lang="en-US" sz="1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-US" sz="1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Parallel</a:t>
              </a:r>
              <a:br>
                <a:rPr lang="en-US" sz="1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-US" sz="1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interface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etc</a:t>
              </a:r>
              <a:endParaRPr/>
            </a:p>
          </p:txBody>
        </p:sp>
        <p:cxnSp>
          <p:nvCxnSpPr>
            <p:cNvPr id="181" name="Google Shape;181;p22"/>
            <p:cNvCxnSpPr/>
            <p:nvPr/>
          </p:nvCxnSpPr>
          <p:spPr>
            <a:xfrm>
              <a:off x="4448" y="1875"/>
              <a:ext cx="1" cy="304"/>
            </a:xfrm>
            <a:prstGeom prst="straightConnector1">
              <a:avLst/>
            </a:prstGeom>
            <a:noFill/>
            <a:ln w="57225" cap="flat" cmpd="sng">
              <a:solidFill>
                <a:srgbClr val="000000"/>
              </a:solidFill>
              <a:prstDash val="solid"/>
              <a:miter lim="800000"/>
              <a:headEnd type="none" w="med" len="med"/>
              <a:tailEnd type="triangle" w="med" len="med"/>
            </a:ln>
          </p:spPr>
        </p:cxnSp>
        <p:cxnSp>
          <p:nvCxnSpPr>
            <p:cNvPr id="182" name="Google Shape;182;p22"/>
            <p:cNvCxnSpPr/>
            <p:nvPr/>
          </p:nvCxnSpPr>
          <p:spPr>
            <a:xfrm>
              <a:off x="4607" y="3040"/>
              <a:ext cx="1" cy="261"/>
            </a:xfrm>
            <a:prstGeom prst="straightConnector1">
              <a:avLst/>
            </a:prstGeom>
            <a:noFill/>
            <a:ln w="57225" cap="flat" cmpd="sng">
              <a:solidFill>
                <a:srgbClr val="00FF00"/>
              </a:solidFill>
              <a:prstDash val="solid"/>
              <a:miter lim="800000"/>
              <a:headEnd type="triangle" w="med" len="med"/>
              <a:tailEnd type="triangle" w="med" len="med"/>
            </a:ln>
          </p:spPr>
        </p:cxnSp>
        <p:cxnSp>
          <p:nvCxnSpPr>
            <p:cNvPr id="183" name="Google Shape;183;p22"/>
            <p:cNvCxnSpPr/>
            <p:nvPr/>
          </p:nvCxnSpPr>
          <p:spPr>
            <a:xfrm>
              <a:off x="4666" y="1651"/>
              <a:ext cx="0" cy="523"/>
            </a:xfrm>
            <a:prstGeom prst="straightConnector1">
              <a:avLst/>
            </a:prstGeom>
            <a:noFill/>
            <a:ln w="57225" cap="flat" cmpd="sng">
              <a:solidFill>
                <a:srgbClr val="FF0000"/>
              </a:solidFill>
              <a:prstDash val="solid"/>
              <a:miter lim="800000"/>
              <a:headEnd type="triangle" w="med" len="med"/>
              <a:tailEnd type="triangle" w="med" len="med"/>
            </a:ln>
          </p:spPr>
        </p:cxnSp>
      </p:grpSp>
      <p:sp>
        <p:nvSpPr>
          <p:cNvPr id="184" name="Google Shape;184;p22"/>
          <p:cNvSpPr txBox="1"/>
          <p:nvPr/>
        </p:nvSpPr>
        <p:spPr>
          <a:xfrm>
            <a:off x="395288" y="1503363"/>
            <a:ext cx="8672512" cy="554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625" tIns="42450" rIns="81625" bIns="424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>
                <a:solidFill>
                  <a:srgbClr val="00AE00"/>
                </a:solidFill>
                <a:latin typeface="Calibri"/>
                <a:ea typeface="Calibri"/>
                <a:cs typeface="Calibri"/>
                <a:sym typeface="Calibri"/>
              </a:rPr>
              <a:t>must have external peripherals to interact with outside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>
                <a:solidFill>
                  <a:srgbClr val="00AE00"/>
                </a:solidFill>
                <a:latin typeface="Calibri"/>
                <a:ea typeface="Calibri"/>
                <a:cs typeface="Calibri"/>
                <a:sym typeface="Calibri"/>
              </a:rPr>
              <a:t>world</a:t>
            </a:r>
            <a:endParaRPr sz="2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85" name="Google Shape;185;p22"/>
          <p:cNvGrpSpPr/>
          <p:nvPr/>
        </p:nvGrpSpPr>
        <p:grpSpPr>
          <a:xfrm>
            <a:off x="304800" y="2271713"/>
            <a:ext cx="7915275" cy="3494087"/>
            <a:chOff x="48" y="1438"/>
            <a:chExt cx="4986" cy="2201"/>
          </a:xfrm>
        </p:grpSpPr>
        <p:sp>
          <p:nvSpPr>
            <p:cNvPr id="186" name="Google Shape;186;p22"/>
            <p:cNvSpPr/>
            <p:nvPr/>
          </p:nvSpPr>
          <p:spPr>
            <a:xfrm>
              <a:off x="48" y="1601"/>
              <a:ext cx="893" cy="203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1625" tIns="42450" rIns="81625" bIns="424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en-US" sz="320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µ</a:t>
              </a:r>
              <a:r>
                <a:rPr lang="en-US" sz="32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P</a:t>
              </a:r>
              <a:endParaRPr/>
            </a:p>
          </p:txBody>
        </p:sp>
        <p:cxnSp>
          <p:nvCxnSpPr>
            <p:cNvPr id="187" name="Google Shape;187;p22"/>
            <p:cNvCxnSpPr/>
            <p:nvPr/>
          </p:nvCxnSpPr>
          <p:spPr>
            <a:xfrm>
              <a:off x="941" y="1855"/>
              <a:ext cx="4093" cy="0"/>
            </a:xfrm>
            <a:prstGeom prst="straightConnector1">
              <a:avLst/>
            </a:prstGeom>
            <a:noFill/>
            <a:ln w="57225" cap="flat" cmpd="sng">
              <a:solidFill>
                <a:srgbClr val="000000"/>
              </a:solidFill>
              <a:prstDash val="solid"/>
              <a:miter lim="800000"/>
              <a:headEnd type="none" w="med" len="med"/>
              <a:tailEnd type="triangle" w="med" len="med"/>
            </a:ln>
          </p:spPr>
        </p:cxnSp>
        <p:cxnSp>
          <p:nvCxnSpPr>
            <p:cNvPr id="188" name="Google Shape;188;p22"/>
            <p:cNvCxnSpPr/>
            <p:nvPr/>
          </p:nvCxnSpPr>
          <p:spPr>
            <a:xfrm>
              <a:off x="941" y="1664"/>
              <a:ext cx="4005" cy="1"/>
            </a:xfrm>
            <a:prstGeom prst="straightConnector1">
              <a:avLst/>
            </a:prstGeom>
            <a:noFill/>
            <a:ln w="57225" cap="flat" cmpd="sng">
              <a:solidFill>
                <a:srgbClr val="FF0000"/>
              </a:solidFill>
              <a:prstDash val="solid"/>
              <a:miter lim="800000"/>
              <a:headEnd type="triangle" w="med" len="med"/>
              <a:tailEnd type="triangle" w="med" len="med"/>
            </a:ln>
          </p:spPr>
        </p:cxnSp>
        <p:sp>
          <p:nvSpPr>
            <p:cNvPr id="189" name="Google Shape;189;p22"/>
            <p:cNvSpPr txBox="1"/>
            <p:nvPr/>
          </p:nvSpPr>
          <p:spPr>
            <a:xfrm>
              <a:off x="960" y="1438"/>
              <a:ext cx="747" cy="20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1625" tIns="42450" rIns="81625" bIns="4245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CONTROL</a:t>
              </a:r>
              <a:endParaRPr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90" name="Google Shape;190;p22"/>
            <p:cNvCxnSpPr/>
            <p:nvPr/>
          </p:nvCxnSpPr>
          <p:spPr>
            <a:xfrm>
              <a:off x="941" y="3299"/>
              <a:ext cx="4049" cy="43"/>
            </a:xfrm>
            <a:prstGeom prst="straightConnector1">
              <a:avLst/>
            </a:prstGeom>
            <a:noFill/>
            <a:ln w="57225" cap="flat" cmpd="sng">
              <a:solidFill>
                <a:srgbClr val="00FF00"/>
              </a:solidFill>
              <a:prstDash val="solid"/>
              <a:miter lim="800000"/>
              <a:headEnd type="triangle" w="med" len="med"/>
              <a:tailEnd type="triangle" w="med" len="med"/>
            </a:ln>
          </p:spPr>
        </p:cxnSp>
        <p:sp>
          <p:nvSpPr>
            <p:cNvPr id="191" name="Google Shape;191;p22"/>
            <p:cNvSpPr txBox="1"/>
            <p:nvPr/>
          </p:nvSpPr>
          <p:spPr>
            <a:xfrm>
              <a:off x="903" y="1641"/>
              <a:ext cx="720" cy="20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1625" tIns="42450" rIns="81625" bIns="4245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ADDRESS</a:t>
              </a:r>
              <a:endParaRPr/>
            </a:p>
          </p:txBody>
        </p:sp>
        <p:sp>
          <p:nvSpPr>
            <p:cNvPr id="192" name="Google Shape;192;p22"/>
            <p:cNvSpPr txBox="1"/>
            <p:nvPr/>
          </p:nvSpPr>
          <p:spPr>
            <a:xfrm>
              <a:off x="912" y="3072"/>
              <a:ext cx="480" cy="20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1625" tIns="42450" rIns="81625" bIns="4245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DATA</a:t>
              </a:r>
              <a:endParaRPr/>
            </a:p>
          </p:txBody>
        </p:sp>
      </p:grpSp>
      <p:grpSp>
        <p:nvGrpSpPr>
          <p:cNvPr id="193" name="Google Shape;193;p22"/>
          <p:cNvGrpSpPr/>
          <p:nvPr/>
        </p:nvGrpSpPr>
        <p:grpSpPr>
          <a:xfrm>
            <a:off x="4514850" y="2620963"/>
            <a:ext cx="2360613" cy="2601912"/>
            <a:chOff x="2700" y="1651"/>
            <a:chExt cx="1487" cy="1639"/>
          </a:xfrm>
        </p:grpSpPr>
        <p:grpSp>
          <p:nvGrpSpPr>
            <p:cNvPr id="194" name="Google Shape;194;p22"/>
            <p:cNvGrpSpPr/>
            <p:nvPr/>
          </p:nvGrpSpPr>
          <p:grpSpPr>
            <a:xfrm>
              <a:off x="2700" y="1651"/>
              <a:ext cx="1487" cy="1639"/>
              <a:chOff x="2700" y="1651"/>
              <a:chExt cx="1487" cy="1639"/>
            </a:xfrm>
          </p:grpSpPr>
          <p:sp>
            <p:nvSpPr>
              <p:cNvPr id="195" name="Google Shape;195;p22"/>
              <p:cNvSpPr/>
              <p:nvPr/>
            </p:nvSpPr>
            <p:spPr>
              <a:xfrm>
                <a:off x="3397" y="2159"/>
                <a:ext cx="790" cy="864"/>
              </a:xfrm>
              <a:prstGeom prst="rect">
                <a:avLst/>
              </a:prstGeom>
              <a:solidFill>
                <a:srgbClr val="CC99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81625" tIns="42450" rIns="81625" bIns="4245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r>
                  <a:rPr lang="en-US" sz="16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Transducers</a:t>
                </a:r>
                <a:endParaRPr/>
              </a:p>
            </p:txBody>
          </p:sp>
          <p:cxnSp>
            <p:nvCxnSpPr>
              <p:cNvPr id="196" name="Google Shape;196;p22"/>
              <p:cNvCxnSpPr/>
              <p:nvPr/>
            </p:nvCxnSpPr>
            <p:spPr>
              <a:xfrm>
                <a:off x="3701" y="1855"/>
                <a:ext cx="1" cy="304"/>
              </a:xfrm>
              <a:prstGeom prst="straightConnector1">
                <a:avLst/>
              </a:prstGeom>
              <a:noFill/>
              <a:ln w="57225" cap="flat" cmpd="sng">
                <a:solidFill>
                  <a:srgbClr val="000000"/>
                </a:solidFill>
                <a:prstDash val="solid"/>
                <a:miter lim="800000"/>
                <a:headEnd type="none" w="med" len="med"/>
                <a:tailEnd type="triangle" w="med" len="med"/>
              </a:ln>
            </p:spPr>
          </p:cxnSp>
          <p:cxnSp>
            <p:nvCxnSpPr>
              <p:cNvPr id="197" name="Google Shape;197;p22"/>
              <p:cNvCxnSpPr/>
              <p:nvPr/>
            </p:nvCxnSpPr>
            <p:spPr>
              <a:xfrm>
                <a:off x="3701" y="3020"/>
                <a:ext cx="1" cy="261"/>
              </a:xfrm>
              <a:prstGeom prst="straightConnector1">
                <a:avLst/>
              </a:prstGeom>
              <a:noFill/>
              <a:ln w="57225" cap="flat" cmpd="sng">
                <a:solidFill>
                  <a:srgbClr val="00FF00"/>
                </a:solidFill>
                <a:prstDash val="solid"/>
                <a:miter lim="800000"/>
                <a:headEnd type="triangle" w="med" len="med"/>
                <a:tailEnd type="triangle" w="med" len="med"/>
              </a:ln>
            </p:spPr>
          </p:cxnSp>
          <p:grpSp>
            <p:nvGrpSpPr>
              <p:cNvPr id="198" name="Google Shape;198;p22"/>
              <p:cNvGrpSpPr/>
              <p:nvPr/>
            </p:nvGrpSpPr>
            <p:grpSpPr>
              <a:xfrm>
                <a:off x="2700" y="1651"/>
                <a:ext cx="609" cy="1639"/>
                <a:chOff x="2700" y="1651"/>
                <a:chExt cx="609" cy="1639"/>
              </a:xfrm>
            </p:grpSpPr>
            <p:sp>
              <p:nvSpPr>
                <p:cNvPr id="199" name="Google Shape;199;p22"/>
                <p:cNvSpPr/>
                <p:nvPr/>
              </p:nvSpPr>
              <p:spPr>
                <a:xfrm>
                  <a:off x="2700" y="2151"/>
                  <a:ext cx="609" cy="864"/>
                </a:xfrm>
                <a:prstGeom prst="rect">
                  <a:avLst/>
                </a:prstGeom>
                <a:solidFill>
                  <a:srgbClr val="CC9900"/>
                </a:solidFill>
                <a:ln w="9525" cap="flat" cmpd="sng">
                  <a:solidFill>
                    <a:srgbClr val="000000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cxnSp>
              <p:nvCxnSpPr>
                <p:cNvPr id="200" name="Google Shape;200;p22"/>
                <p:cNvCxnSpPr/>
                <p:nvPr/>
              </p:nvCxnSpPr>
              <p:spPr>
                <a:xfrm>
                  <a:off x="3005" y="1855"/>
                  <a:ext cx="1" cy="304"/>
                </a:xfrm>
                <a:prstGeom prst="straightConnector1">
                  <a:avLst/>
                </a:prstGeom>
                <a:noFill/>
                <a:ln w="57225" cap="flat" cmpd="sng">
                  <a:solidFill>
                    <a:srgbClr val="000000"/>
                  </a:solidFill>
                  <a:prstDash val="solid"/>
                  <a:miter lim="800000"/>
                  <a:headEnd type="none" w="med" len="med"/>
                  <a:tailEnd type="triangle" w="med" len="med"/>
                </a:ln>
              </p:spPr>
            </p:cxnSp>
            <p:cxnSp>
              <p:nvCxnSpPr>
                <p:cNvPr id="201" name="Google Shape;201;p22"/>
                <p:cNvCxnSpPr/>
                <p:nvPr/>
              </p:nvCxnSpPr>
              <p:spPr>
                <a:xfrm>
                  <a:off x="3005" y="3029"/>
                  <a:ext cx="1" cy="261"/>
                </a:xfrm>
                <a:prstGeom prst="straightConnector1">
                  <a:avLst/>
                </a:prstGeom>
                <a:noFill/>
                <a:ln w="57225" cap="flat" cmpd="sng">
                  <a:solidFill>
                    <a:srgbClr val="00FF00"/>
                  </a:solidFill>
                  <a:prstDash val="solid"/>
                  <a:miter lim="800000"/>
                  <a:headEnd type="triangle" w="med" len="med"/>
                  <a:tailEnd type="triangle" w="med" len="med"/>
                </a:ln>
              </p:spPr>
            </p:cxnSp>
            <p:cxnSp>
              <p:nvCxnSpPr>
                <p:cNvPr id="202" name="Google Shape;202;p22"/>
                <p:cNvCxnSpPr/>
                <p:nvPr/>
              </p:nvCxnSpPr>
              <p:spPr>
                <a:xfrm>
                  <a:off x="3180" y="1651"/>
                  <a:ext cx="1" cy="523"/>
                </a:xfrm>
                <a:prstGeom prst="straightConnector1">
                  <a:avLst/>
                </a:prstGeom>
                <a:noFill/>
                <a:ln w="57225" cap="flat" cmpd="sng">
                  <a:solidFill>
                    <a:srgbClr val="FF0000"/>
                  </a:solidFill>
                  <a:prstDash val="solid"/>
                  <a:miter lim="800000"/>
                  <a:headEnd type="triangle" w="med" len="med"/>
                  <a:tailEnd type="triangle" w="med" len="med"/>
                </a:ln>
              </p:spPr>
            </p:cxnSp>
          </p:grpSp>
          <p:cxnSp>
            <p:nvCxnSpPr>
              <p:cNvPr id="203" name="Google Shape;203;p22"/>
              <p:cNvCxnSpPr/>
              <p:nvPr/>
            </p:nvCxnSpPr>
            <p:spPr>
              <a:xfrm>
                <a:off x="3920" y="1651"/>
                <a:ext cx="1" cy="523"/>
              </a:xfrm>
              <a:prstGeom prst="straightConnector1">
                <a:avLst/>
              </a:prstGeom>
              <a:noFill/>
              <a:ln w="57225" cap="flat" cmpd="sng">
                <a:solidFill>
                  <a:srgbClr val="FF0000"/>
                </a:solidFill>
                <a:prstDash val="solid"/>
                <a:miter lim="800000"/>
                <a:headEnd type="triangle" w="med" len="med"/>
                <a:tailEnd type="triangle" w="med" len="med"/>
              </a:ln>
            </p:spPr>
          </p:cxnSp>
        </p:grpSp>
        <p:sp>
          <p:nvSpPr>
            <p:cNvPr id="204" name="Google Shape;204;p22"/>
            <p:cNvSpPr txBox="1"/>
            <p:nvPr/>
          </p:nvSpPr>
          <p:spPr>
            <a:xfrm>
              <a:off x="2784" y="2422"/>
              <a:ext cx="393" cy="3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1625" tIns="42450" rIns="81625" bIns="4245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Data</a:t>
              </a:r>
              <a:br>
                <a:rPr lang="en-US" sz="1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-US" sz="1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RAM</a:t>
              </a:r>
              <a:endParaRPr/>
            </a:p>
          </p:txBody>
        </p:sp>
      </p:grpSp>
      <p:sp>
        <p:nvSpPr>
          <p:cNvPr id="205" name="Google Shape;205;p2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Arial"/>
                <a:ea typeface="Arial"/>
                <a:cs typeface="Arial"/>
                <a:sym typeface="Arial"/>
              </a:rPr>
              <a:t>8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1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3"/>
          <p:cNvSpPr/>
          <p:nvPr/>
        </p:nvSpPr>
        <p:spPr>
          <a:xfrm>
            <a:off x="304800" y="1457325"/>
            <a:ext cx="1312863" cy="356235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1625" tIns="42450" rIns="81625" bIns="42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µ</a:t>
            </a:r>
            <a:r>
              <a:rPr lang="en-US"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endParaRPr/>
          </a:p>
        </p:txBody>
      </p:sp>
      <p:cxnSp>
        <p:nvCxnSpPr>
          <p:cNvPr id="211" name="Google Shape;211;p23"/>
          <p:cNvCxnSpPr/>
          <p:nvPr/>
        </p:nvCxnSpPr>
        <p:spPr>
          <a:xfrm>
            <a:off x="1584325" y="1827213"/>
            <a:ext cx="6497638" cy="1587"/>
          </a:xfrm>
          <a:prstGeom prst="straightConnector1">
            <a:avLst/>
          </a:prstGeom>
          <a:noFill/>
          <a:ln w="57225" cap="flat" cmpd="sng">
            <a:solidFill>
              <a:srgbClr val="000000"/>
            </a:solidFill>
            <a:prstDash val="solid"/>
            <a:miter lim="800000"/>
            <a:headEnd type="none" w="med" len="med"/>
            <a:tailEnd type="triangle" w="med" len="med"/>
          </a:ln>
        </p:spPr>
      </p:cxnSp>
      <p:cxnSp>
        <p:nvCxnSpPr>
          <p:cNvPr id="212" name="Google Shape;212;p23"/>
          <p:cNvCxnSpPr/>
          <p:nvPr/>
        </p:nvCxnSpPr>
        <p:spPr>
          <a:xfrm>
            <a:off x="1617663" y="1527175"/>
            <a:ext cx="6359525" cy="1588"/>
          </a:xfrm>
          <a:prstGeom prst="straightConnector1">
            <a:avLst/>
          </a:prstGeom>
          <a:noFill/>
          <a:ln w="57225" cap="flat" cmpd="sng">
            <a:solidFill>
              <a:srgbClr val="FF0000"/>
            </a:solidFill>
            <a:prstDash val="solid"/>
            <a:miter lim="800000"/>
            <a:headEnd type="triangle" w="med" len="med"/>
            <a:tailEnd type="triangle" w="med" len="med"/>
          </a:ln>
        </p:spPr>
      </p:cxnSp>
      <p:cxnSp>
        <p:nvCxnSpPr>
          <p:cNvPr id="213" name="Google Shape;213;p23"/>
          <p:cNvCxnSpPr/>
          <p:nvPr/>
        </p:nvCxnSpPr>
        <p:spPr>
          <a:xfrm>
            <a:off x="1687513" y="4938713"/>
            <a:ext cx="6427787" cy="68262"/>
          </a:xfrm>
          <a:prstGeom prst="straightConnector1">
            <a:avLst/>
          </a:prstGeom>
          <a:noFill/>
          <a:ln w="57225" cap="flat" cmpd="sng">
            <a:solidFill>
              <a:srgbClr val="00FF00"/>
            </a:solidFill>
            <a:prstDash val="solid"/>
            <a:miter lim="800000"/>
            <a:headEnd type="triangle" w="med" len="med"/>
            <a:tailEnd type="triangle" w="med" len="med"/>
          </a:ln>
        </p:spPr>
      </p:cxnSp>
      <p:sp>
        <p:nvSpPr>
          <p:cNvPr id="214" name="Google Shape;214;p23"/>
          <p:cNvSpPr txBox="1"/>
          <p:nvPr/>
        </p:nvSpPr>
        <p:spPr>
          <a:xfrm>
            <a:off x="1617663" y="1192213"/>
            <a:ext cx="1466850" cy="406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625" tIns="42450" rIns="81625" bIns="4245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CONTROL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ADDRESS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23"/>
          <p:cNvSpPr txBox="1"/>
          <p:nvPr/>
        </p:nvSpPr>
        <p:spPr>
          <a:xfrm>
            <a:off x="76200" y="5257800"/>
            <a:ext cx="8915400" cy="1228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625" tIns="42450" rIns="81625" bIns="4245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-US" sz="25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Microcontroller – put a limited amount of most commonly used resources “inside” the chip – </a:t>
            </a:r>
            <a:r>
              <a:rPr lang="en-US" sz="2500">
                <a:solidFill>
                  <a:srgbClr val="009900"/>
                </a:solidFill>
                <a:latin typeface="Calibri"/>
                <a:ea typeface="Calibri"/>
                <a:cs typeface="Calibri"/>
                <a:sym typeface="Calibri"/>
              </a:rPr>
              <a:t>a “limited” amount is often “enough” for many applications</a:t>
            </a:r>
            <a:endParaRPr/>
          </a:p>
        </p:txBody>
      </p:sp>
      <p:sp>
        <p:nvSpPr>
          <p:cNvPr id="216" name="Google Shape;216;p23"/>
          <p:cNvSpPr/>
          <p:nvPr/>
        </p:nvSpPr>
        <p:spPr>
          <a:xfrm>
            <a:off x="2171700" y="2286000"/>
            <a:ext cx="966788" cy="1371600"/>
          </a:xfrm>
          <a:prstGeom prst="rect">
            <a:avLst/>
          </a:prstGeom>
          <a:solidFill>
            <a:srgbClr val="CC9900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1625" tIns="42450" rIns="81625" bIns="42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BOOT</a:t>
            </a:r>
            <a:br>
              <a:rPr lang="en-US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ROM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Used at </a:t>
            </a:r>
            <a:br>
              <a:rPr lang="en-US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startup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17" name="Google Shape;217;p23"/>
          <p:cNvCxnSpPr/>
          <p:nvPr/>
        </p:nvCxnSpPr>
        <p:spPr>
          <a:xfrm>
            <a:off x="2752725" y="1795463"/>
            <a:ext cx="1588" cy="484187"/>
          </a:xfrm>
          <a:prstGeom prst="straightConnector1">
            <a:avLst/>
          </a:prstGeom>
          <a:noFill/>
          <a:ln w="57225" cap="flat" cmpd="sng">
            <a:solidFill>
              <a:srgbClr val="000000"/>
            </a:solidFill>
            <a:prstDash val="solid"/>
            <a:miter lim="800000"/>
            <a:headEnd type="none" w="med" len="med"/>
            <a:tailEnd type="triangle" w="med" len="med"/>
          </a:ln>
        </p:spPr>
      </p:cxnSp>
      <p:cxnSp>
        <p:nvCxnSpPr>
          <p:cNvPr id="218" name="Google Shape;218;p23"/>
          <p:cNvCxnSpPr/>
          <p:nvPr/>
        </p:nvCxnSpPr>
        <p:spPr>
          <a:xfrm>
            <a:off x="2654300" y="4527550"/>
            <a:ext cx="1588" cy="414338"/>
          </a:xfrm>
          <a:prstGeom prst="straightConnector1">
            <a:avLst/>
          </a:prstGeom>
          <a:noFill/>
          <a:ln w="57225" cap="flat" cmpd="sng">
            <a:solidFill>
              <a:srgbClr val="00FF00"/>
            </a:solidFill>
            <a:prstDash val="solid"/>
            <a:miter lim="800000"/>
            <a:headEnd type="triangle" w="med" len="med"/>
            <a:tailEnd type="triangle" w="med" len="med"/>
          </a:ln>
        </p:spPr>
      </p:cxnSp>
      <p:cxnSp>
        <p:nvCxnSpPr>
          <p:cNvPr id="219" name="Google Shape;219;p23"/>
          <p:cNvCxnSpPr/>
          <p:nvPr/>
        </p:nvCxnSpPr>
        <p:spPr>
          <a:xfrm>
            <a:off x="3000375" y="1450975"/>
            <a:ext cx="23813" cy="795338"/>
          </a:xfrm>
          <a:prstGeom prst="straightConnector1">
            <a:avLst/>
          </a:prstGeom>
          <a:noFill/>
          <a:ln w="57225" cap="flat" cmpd="sng">
            <a:solidFill>
              <a:srgbClr val="FF0000"/>
            </a:solidFill>
            <a:prstDash val="solid"/>
            <a:miter lim="800000"/>
            <a:headEnd type="triangle" w="med" len="med"/>
            <a:tailEnd type="triangle" w="med" len="med"/>
          </a:ln>
        </p:spPr>
      </p:cxnSp>
      <p:sp>
        <p:nvSpPr>
          <p:cNvPr id="220" name="Google Shape;220;p23"/>
          <p:cNvSpPr/>
          <p:nvPr/>
        </p:nvSpPr>
        <p:spPr>
          <a:xfrm>
            <a:off x="3276600" y="2279650"/>
            <a:ext cx="968375" cy="1371600"/>
          </a:xfrm>
          <a:prstGeom prst="rect">
            <a:avLst/>
          </a:prstGeom>
          <a:solidFill>
            <a:srgbClr val="CC9900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1625" tIns="42450" rIns="81625" bIns="42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Instruction</a:t>
            </a:r>
            <a:br>
              <a:rPr lang="en-US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(program)</a:t>
            </a:r>
            <a:br>
              <a:rPr lang="en-US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ROM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1" name="Google Shape;221;p23"/>
          <p:cNvCxnSpPr/>
          <p:nvPr/>
        </p:nvCxnSpPr>
        <p:spPr>
          <a:xfrm>
            <a:off x="3760788" y="1827213"/>
            <a:ext cx="1587" cy="484187"/>
          </a:xfrm>
          <a:prstGeom prst="straightConnector1">
            <a:avLst/>
          </a:prstGeom>
          <a:noFill/>
          <a:ln w="57225" cap="flat" cmpd="sng">
            <a:solidFill>
              <a:srgbClr val="000000"/>
            </a:solidFill>
            <a:prstDash val="solid"/>
            <a:miter lim="800000"/>
            <a:headEnd type="none" w="med" len="med"/>
            <a:tailEnd type="triangle" w="med" len="med"/>
          </a:ln>
        </p:spPr>
      </p:cxnSp>
      <p:cxnSp>
        <p:nvCxnSpPr>
          <p:cNvPr id="222" name="Google Shape;222;p23"/>
          <p:cNvCxnSpPr/>
          <p:nvPr/>
        </p:nvCxnSpPr>
        <p:spPr>
          <a:xfrm>
            <a:off x="3760788" y="4560888"/>
            <a:ext cx="1587" cy="414337"/>
          </a:xfrm>
          <a:prstGeom prst="straightConnector1">
            <a:avLst/>
          </a:prstGeom>
          <a:noFill/>
          <a:ln w="57225" cap="flat" cmpd="sng">
            <a:solidFill>
              <a:srgbClr val="00FF00"/>
            </a:solidFill>
            <a:prstDash val="solid"/>
            <a:miter lim="800000"/>
            <a:headEnd type="triangle" w="med" len="med"/>
            <a:tailEnd type="triangle" w="med" len="med"/>
          </a:ln>
        </p:spPr>
      </p:cxnSp>
      <p:sp>
        <p:nvSpPr>
          <p:cNvPr id="223" name="Google Shape;223;p23"/>
          <p:cNvSpPr/>
          <p:nvPr/>
        </p:nvSpPr>
        <p:spPr>
          <a:xfrm>
            <a:off x="4383088" y="2246313"/>
            <a:ext cx="966787" cy="1371600"/>
          </a:xfrm>
          <a:prstGeom prst="rect">
            <a:avLst/>
          </a:prstGeom>
          <a:solidFill>
            <a:srgbClr val="CC9900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24" name="Google Shape;224;p23"/>
          <p:cNvCxnSpPr/>
          <p:nvPr/>
        </p:nvCxnSpPr>
        <p:spPr>
          <a:xfrm>
            <a:off x="4867275" y="1827213"/>
            <a:ext cx="1588" cy="484187"/>
          </a:xfrm>
          <a:prstGeom prst="straightConnector1">
            <a:avLst/>
          </a:prstGeom>
          <a:noFill/>
          <a:ln w="57225" cap="flat" cmpd="sng">
            <a:solidFill>
              <a:srgbClr val="000000"/>
            </a:solidFill>
            <a:prstDash val="solid"/>
            <a:miter lim="800000"/>
            <a:headEnd type="none" w="med" len="med"/>
            <a:tailEnd type="triangle" w="med" len="med"/>
          </a:ln>
        </p:spPr>
      </p:cxnSp>
      <p:cxnSp>
        <p:nvCxnSpPr>
          <p:cNvPr id="225" name="Google Shape;225;p23"/>
          <p:cNvCxnSpPr/>
          <p:nvPr/>
        </p:nvCxnSpPr>
        <p:spPr>
          <a:xfrm>
            <a:off x="4867275" y="4560888"/>
            <a:ext cx="1588" cy="414337"/>
          </a:xfrm>
          <a:prstGeom prst="straightConnector1">
            <a:avLst/>
          </a:prstGeom>
          <a:noFill/>
          <a:ln w="57225" cap="flat" cmpd="sng">
            <a:solidFill>
              <a:srgbClr val="00FF00"/>
            </a:solidFill>
            <a:prstDash val="solid"/>
            <a:miter lim="800000"/>
            <a:headEnd type="triangle" w="med" len="med"/>
            <a:tailEnd type="triangle" w="med" len="med"/>
          </a:ln>
        </p:spPr>
      </p:cxnSp>
      <p:sp>
        <p:nvSpPr>
          <p:cNvPr id="226" name="Google Shape;226;p23"/>
          <p:cNvSpPr/>
          <p:nvPr/>
        </p:nvSpPr>
        <p:spPr>
          <a:xfrm>
            <a:off x="5429250" y="2279650"/>
            <a:ext cx="1106488" cy="2286000"/>
          </a:xfrm>
          <a:prstGeom prst="rect">
            <a:avLst/>
          </a:prstGeom>
          <a:solidFill>
            <a:srgbClr val="CC9900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1625" tIns="42450" rIns="81625" bIns="42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Transducers</a:t>
            </a:r>
            <a:endParaRPr/>
          </a:p>
        </p:txBody>
      </p:sp>
      <p:cxnSp>
        <p:nvCxnSpPr>
          <p:cNvPr id="227" name="Google Shape;227;p23"/>
          <p:cNvCxnSpPr/>
          <p:nvPr/>
        </p:nvCxnSpPr>
        <p:spPr>
          <a:xfrm>
            <a:off x="5972175" y="1860550"/>
            <a:ext cx="1588" cy="484188"/>
          </a:xfrm>
          <a:prstGeom prst="straightConnector1">
            <a:avLst/>
          </a:prstGeom>
          <a:noFill/>
          <a:ln w="57225" cap="flat" cmpd="sng">
            <a:solidFill>
              <a:srgbClr val="000000"/>
            </a:solidFill>
            <a:prstDash val="solid"/>
            <a:miter lim="800000"/>
            <a:headEnd type="none" w="med" len="med"/>
            <a:tailEnd type="triangle" w="med" len="med"/>
          </a:ln>
        </p:spPr>
      </p:cxnSp>
      <p:cxnSp>
        <p:nvCxnSpPr>
          <p:cNvPr id="228" name="Google Shape;228;p23"/>
          <p:cNvCxnSpPr/>
          <p:nvPr/>
        </p:nvCxnSpPr>
        <p:spPr>
          <a:xfrm>
            <a:off x="5972175" y="4594225"/>
            <a:ext cx="1588" cy="414338"/>
          </a:xfrm>
          <a:prstGeom prst="straightConnector1">
            <a:avLst/>
          </a:prstGeom>
          <a:noFill/>
          <a:ln w="57225" cap="flat" cmpd="sng">
            <a:solidFill>
              <a:srgbClr val="00FF00"/>
            </a:solidFill>
            <a:prstDash val="solid"/>
            <a:miter lim="800000"/>
            <a:headEnd type="triangle" w="med" len="med"/>
            <a:tailEnd type="triangle" w="med" len="med"/>
          </a:ln>
        </p:spPr>
      </p:cxnSp>
      <p:sp>
        <p:nvSpPr>
          <p:cNvPr id="229" name="Google Shape;229;p23"/>
          <p:cNvSpPr/>
          <p:nvPr/>
        </p:nvSpPr>
        <p:spPr>
          <a:xfrm>
            <a:off x="6623050" y="2279650"/>
            <a:ext cx="968375" cy="1371600"/>
          </a:xfrm>
          <a:prstGeom prst="rect">
            <a:avLst/>
          </a:prstGeom>
          <a:solidFill>
            <a:srgbClr val="CC9900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1625" tIns="42450" rIns="81625" bIns="42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UART</a:t>
            </a:r>
            <a:br>
              <a:rPr lang="en-US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Parallel</a:t>
            </a:r>
            <a:br>
              <a:rPr lang="en-US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interface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Etc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30" name="Google Shape;230;p23"/>
          <p:cNvCxnSpPr/>
          <p:nvPr/>
        </p:nvCxnSpPr>
        <p:spPr>
          <a:xfrm>
            <a:off x="7008813" y="1827213"/>
            <a:ext cx="1587" cy="484187"/>
          </a:xfrm>
          <a:prstGeom prst="straightConnector1">
            <a:avLst/>
          </a:prstGeom>
          <a:noFill/>
          <a:ln w="57225" cap="flat" cmpd="sng">
            <a:solidFill>
              <a:srgbClr val="000000"/>
            </a:solidFill>
            <a:prstDash val="solid"/>
            <a:miter lim="800000"/>
            <a:headEnd type="none" w="med" len="med"/>
            <a:tailEnd type="triangle" w="med" len="med"/>
          </a:ln>
        </p:spPr>
      </p:cxnSp>
      <p:cxnSp>
        <p:nvCxnSpPr>
          <p:cNvPr id="231" name="Google Shape;231;p23"/>
          <p:cNvCxnSpPr/>
          <p:nvPr/>
        </p:nvCxnSpPr>
        <p:spPr>
          <a:xfrm>
            <a:off x="7008813" y="4625975"/>
            <a:ext cx="1587" cy="414338"/>
          </a:xfrm>
          <a:prstGeom prst="straightConnector1">
            <a:avLst/>
          </a:prstGeom>
          <a:noFill/>
          <a:ln w="57225" cap="flat" cmpd="sng">
            <a:solidFill>
              <a:srgbClr val="00FF00"/>
            </a:solidFill>
            <a:prstDash val="solid"/>
            <a:miter lim="800000"/>
            <a:headEnd type="triangle" w="med" len="med"/>
            <a:tailEnd type="triangle" w="med" len="med"/>
          </a:ln>
        </p:spPr>
      </p:cxnSp>
      <p:sp>
        <p:nvSpPr>
          <p:cNvPr id="232" name="Google Shape;232;p23"/>
          <p:cNvSpPr txBox="1"/>
          <p:nvPr/>
        </p:nvSpPr>
        <p:spPr>
          <a:xfrm>
            <a:off x="4456113" y="2459038"/>
            <a:ext cx="790575" cy="747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625" tIns="42450" rIns="81625" bIns="4245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</a:t>
            </a:r>
            <a:br>
              <a:rPr lang="en-US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RAM</a:t>
            </a:r>
            <a:endParaRPr/>
          </a:p>
        </p:txBody>
      </p:sp>
      <p:cxnSp>
        <p:nvCxnSpPr>
          <p:cNvPr id="233" name="Google Shape;233;p23"/>
          <p:cNvCxnSpPr/>
          <p:nvPr/>
        </p:nvCxnSpPr>
        <p:spPr>
          <a:xfrm>
            <a:off x="4046538" y="1517650"/>
            <a:ext cx="23812" cy="795338"/>
          </a:xfrm>
          <a:prstGeom prst="straightConnector1">
            <a:avLst/>
          </a:prstGeom>
          <a:noFill/>
          <a:ln w="57225" cap="flat" cmpd="sng">
            <a:solidFill>
              <a:srgbClr val="FF0000"/>
            </a:solidFill>
            <a:prstDash val="solid"/>
            <a:miter lim="800000"/>
            <a:headEnd type="triangle" w="med" len="med"/>
            <a:tailEnd type="triangle" w="med" len="med"/>
          </a:ln>
        </p:spPr>
      </p:cxnSp>
      <p:cxnSp>
        <p:nvCxnSpPr>
          <p:cNvPr id="234" name="Google Shape;234;p23"/>
          <p:cNvCxnSpPr/>
          <p:nvPr/>
        </p:nvCxnSpPr>
        <p:spPr>
          <a:xfrm>
            <a:off x="5122863" y="1484313"/>
            <a:ext cx="25400" cy="795337"/>
          </a:xfrm>
          <a:prstGeom prst="straightConnector1">
            <a:avLst/>
          </a:prstGeom>
          <a:noFill/>
          <a:ln w="57225" cap="flat" cmpd="sng">
            <a:solidFill>
              <a:srgbClr val="FF0000"/>
            </a:solidFill>
            <a:prstDash val="solid"/>
            <a:miter lim="800000"/>
            <a:headEnd type="triangle" w="med" len="med"/>
            <a:tailEnd type="triangle" w="med" len="med"/>
          </a:ln>
        </p:spPr>
      </p:cxnSp>
      <p:cxnSp>
        <p:nvCxnSpPr>
          <p:cNvPr id="235" name="Google Shape;235;p23"/>
          <p:cNvCxnSpPr/>
          <p:nvPr/>
        </p:nvCxnSpPr>
        <p:spPr>
          <a:xfrm>
            <a:off x="6265863" y="1484313"/>
            <a:ext cx="25400" cy="795337"/>
          </a:xfrm>
          <a:prstGeom prst="straightConnector1">
            <a:avLst/>
          </a:prstGeom>
          <a:noFill/>
          <a:ln w="57225" cap="flat" cmpd="sng">
            <a:solidFill>
              <a:srgbClr val="FF0000"/>
            </a:solidFill>
            <a:prstDash val="solid"/>
            <a:miter lim="800000"/>
            <a:headEnd type="triangle" w="med" len="med"/>
            <a:tailEnd type="triangle" w="med" len="med"/>
          </a:ln>
        </p:spPr>
      </p:cxnSp>
      <p:cxnSp>
        <p:nvCxnSpPr>
          <p:cNvPr id="236" name="Google Shape;236;p23"/>
          <p:cNvCxnSpPr/>
          <p:nvPr/>
        </p:nvCxnSpPr>
        <p:spPr>
          <a:xfrm>
            <a:off x="7343775" y="1484313"/>
            <a:ext cx="23813" cy="795337"/>
          </a:xfrm>
          <a:prstGeom prst="straightConnector1">
            <a:avLst/>
          </a:prstGeom>
          <a:noFill/>
          <a:ln w="57225" cap="flat" cmpd="sng">
            <a:solidFill>
              <a:srgbClr val="FF0000"/>
            </a:solidFill>
            <a:prstDash val="solid"/>
            <a:miter lim="800000"/>
            <a:headEnd type="triangle" w="med" len="med"/>
            <a:tailEnd type="triangle" w="med" len="med"/>
          </a:ln>
        </p:spPr>
      </p:cxnSp>
      <p:sp>
        <p:nvSpPr>
          <p:cNvPr id="237" name="Google Shape;237;p23"/>
          <p:cNvSpPr/>
          <p:nvPr/>
        </p:nvSpPr>
        <p:spPr>
          <a:xfrm>
            <a:off x="2171700" y="3657600"/>
            <a:ext cx="966788" cy="914400"/>
          </a:xfrm>
          <a:prstGeom prst="rect">
            <a:avLst/>
          </a:prstGeom>
          <a:solidFill>
            <a:srgbClr val="CC9900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1625" tIns="42450" rIns="81625" bIns="42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p23"/>
          <p:cNvSpPr/>
          <p:nvPr/>
        </p:nvSpPr>
        <p:spPr>
          <a:xfrm>
            <a:off x="3271838" y="3657600"/>
            <a:ext cx="966787" cy="914400"/>
          </a:xfrm>
          <a:prstGeom prst="rect">
            <a:avLst/>
          </a:prstGeom>
          <a:solidFill>
            <a:srgbClr val="CC9900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1625" tIns="42450" rIns="81625" bIns="42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p23"/>
          <p:cNvSpPr/>
          <p:nvPr/>
        </p:nvSpPr>
        <p:spPr>
          <a:xfrm>
            <a:off x="4381500" y="3581400"/>
            <a:ext cx="966788" cy="914400"/>
          </a:xfrm>
          <a:prstGeom prst="rect">
            <a:avLst/>
          </a:prstGeom>
          <a:solidFill>
            <a:srgbClr val="CC9900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1625" tIns="42450" rIns="81625" bIns="42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p23"/>
          <p:cNvSpPr/>
          <p:nvPr/>
        </p:nvSpPr>
        <p:spPr>
          <a:xfrm>
            <a:off x="6624638" y="3657600"/>
            <a:ext cx="966787" cy="914400"/>
          </a:xfrm>
          <a:prstGeom prst="rect">
            <a:avLst/>
          </a:prstGeom>
          <a:solidFill>
            <a:srgbClr val="CC9900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1625" tIns="42450" rIns="81625" bIns="42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p23"/>
          <p:cNvSpPr/>
          <p:nvPr/>
        </p:nvSpPr>
        <p:spPr>
          <a:xfrm>
            <a:off x="990600" y="1524000"/>
            <a:ext cx="585788" cy="503238"/>
          </a:xfrm>
          <a:prstGeom prst="rect">
            <a:avLst/>
          </a:prstGeom>
          <a:solidFill>
            <a:srgbClr val="CC9900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1625" tIns="42450" rIns="81625" bIns="42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RAM</a:t>
            </a:r>
            <a:endParaRPr/>
          </a:p>
        </p:txBody>
      </p:sp>
      <p:sp>
        <p:nvSpPr>
          <p:cNvPr id="242" name="Google Shape;242;p23"/>
          <p:cNvSpPr/>
          <p:nvPr/>
        </p:nvSpPr>
        <p:spPr>
          <a:xfrm>
            <a:off x="381000" y="2133600"/>
            <a:ext cx="1066800" cy="457200"/>
          </a:xfrm>
          <a:prstGeom prst="rect">
            <a:avLst/>
          </a:prstGeom>
          <a:solidFill>
            <a:srgbClr val="CC9900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1625" tIns="42450" rIns="81625" bIns="42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I/O PORTS</a:t>
            </a:r>
            <a:endParaRPr/>
          </a:p>
        </p:txBody>
      </p:sp>
      <p:sp>
        <p:nvSpPr>
          <p:cNvPr id="243" name="Google Shape;243;p23"/>
          <p:cNvSpPr/>
          <p:nvPr/>
        </p:nvSpPr>
        <p:spPr>
          <a:xfrm>
            <a:off x="609600" y="2667000"/>
            <a:ext cx="685800" cy="457200"/>
          </a:xfrm>
          <a:prstGeom prst="rect">
            <a:avLst/>
          </a:prstGeom>
          <a:solidFill>
            <a:srgbClr val="CC9900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1625" tIns="42450" rIns="81625" bIns="42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TIMER</a:t>
            </a:r>
            <a:endParaRPr/>
          </a:p>
        </p:txBody>
      </p:sp>
      <p:sp>
        <p:nvSpPr>
          <p:cNvPr id="244" name="Google Shape;244;p23"/>
          <p:cNvSpPr/>
          <p:nvPr/>
        </p:nvSpPr>
        <p:spPr>
          <a:xfrm>
            <a:off x="304800" y="1524000"/>
            <a:ext cx="685800" cy="503238"/>
          </a:xfrm>
          <a:prstGeom prst="rect">
            <a:avLst/>
          </a:prstGeom>
          <a:solidFill>
            <a:srgbClr val="CC9900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1625" tIns="42450" rIns="81625" bIns="42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ROM</a:t>
            </a:r>
            <a:endParaRPr/>
          </a:p>
        </p:txBody>
      </p:sp>
      <p:sp>
        <p:nvSpPr>
          <p:cNvPr id="245" name="Google Shape;245;p23"/>
          <p:cNvSpPr/>
          <p:nvPr/>
        </p:nvSpPr>
        <p:spPr>
          <a:xfrm>
            <a:off x="152400" y="325438"/>
            <a:ext cx="9144000" cy="665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625" tIns="42450" rIns="81625" bIns="4245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MicroCONTROLLER</a:t>
            </a:r>
            <a:endParaRPr sz="38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" name="Google Shape;246;p23"/>
          <p:cNvSpPr txBox="1"/>
          <p:nvPr/>
        </p:nvSpPr>
        <p:spPr>
          <a:xfrm>
            <a:off x="304800" y="838200"/>
            <a:ext cx="838200" cy="579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µC</a:t>
            </a:r>
            <a:endParaRPr/>
          </a:p>
        </p:txBody>
      </p:sp>
      <p:sp>
        <p:nvSpPr>
          <p:cNvPr id="247" name="Google Shape;247;p23"/>
          <p:cNvSpPr txBox="1">
            <a:spLocks noGrp="1"/>
          </p:cNvSpPr>
          <p:nvPr>
            <p:ph type="sldNum" idx="12"/>
          </p:nvPr>
        </p:nvSpPr>
        <p:spPr>
          <a:xfrm>
            <a:off x="68580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Arial"/>
                <a:ea typeface="Arial"/>
                <a:cs typeface="Arial"/>
                <a:sym typeface="Arial"/>
              </a:rPr>
              <a:t>9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329</Words>
  <Application>Microsoft Macintosh PowerPoint</Application>
  <PresentationFormat>On-screen Show (4:3)</PresentationFormat>
  <Paragraphs>163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Helvetica Neue</vt:lpstr>
      <vt:lpstr>Calibri</vt:lpstr>
      <vt:lpstr>Office Theme</vt:lpstr>
      <vt:lpstr>Microprocessors, Microcontrollers, and Embedded Systems</vt:lpstr>
      <vt:lpstr>Information</vt:lpstr>
      <vt:lpstr>CSE 316 Outline</vt:lpstr>
      <vt:lpstr>Textbook for Assembly Language</vt:lpstr>
      <vt:lpstr>Textbook for Microprocessor </vt:lpstr>
      <vt:lpstr>A Typical Computer System Early days</vt:lpstr>
      <vt:lpstr>A Typical Computer System Nowadays</vt:lpstr>
      <vt:lpstr>Microprocessor</vt:lpstr>
      <vt:lpstr>PowerPoint Presentation</vt:lpstr>
      <vt:lpstr>Uses of μC</vt:lpstr>
      <vt:lpstr>μP vs μC</vt:lpstr>
      <vt:lpstr>Embedded systems</vt:lpstr>
      <vt:lpstr>Embedded systems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Mehedi Hasan</cp:lastModifiedBy>
  <cp:revision>2</cp:revision>
  <dcterms:modified xsi:type="dcterms:W3CDTF">2025-04-14T16:11:58Z</dcterms:modified>
</cp:coreProperties>
</file>